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91995" y="1405123"/>
            <a:ext cx="4571999" cy="3428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98091" y="1411219"/>
            <a:ext cx="4560316" cy="3415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047989" y="10231625"/>
            <a:ext cx="231140" cy="19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Relationship Id="rId3" Type="http://schemas.openxmlformats.org/officeDocument/2006/relationships/image" Target="../media/image1.jpg"/><Relationship Id="rId4" Type="http://schemas.openxmlformats.org/officeDocument/2006/relationships/image" Target="../media/image6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Relationship Id="rId3" Type="http://schemas.openxmlformats.org/officeDocument/2006/relationships/image" Target="../media/image1.jpg"/><Relationship Id="rId4" Type="http://schemas.openxmlformats.org/officeDocument/2006/relationships/image" Target="../media/image8.jpg"/><Relationship Id="rId5" Type="http://schemas.openxmlformats.org/officeDocument/2006/relationships/image" Target="../media/image9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.jpg"/><Relationship Id="rId4" Type="http://schemas.openxmlformats.org/officeDocument/2006/relationships/image" Target="../media/image11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.jpg"/><Relationship Id="rId4" Type="http://schemas.openxmlformats.org/officeDocument/2006/relationships/image" Target="../media/image13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Relationship Id="rId3" Type="http://schemas.openxmlformats.org/officeDocument/2006/relationships/image" Target="../media/image1.jpg"/><Relationship Id="rId4" Type="http://schemas.openxmlformats.org/officeDocument/2006/relationships/image" Target="../media/image16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Relationship Id="rId3" Type="http://schemas.openxmlformats.org/officeDocument/2006/relationships/image" Target="../media/image1.jpg"/><Relationship Id="rId4" Type="http://schemas.openxmlformats.org/officeDocument/2006/relationships/image" Target="../media/image18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Relationship Id="rId3" Type="http://schemas.openxmlformats.org/officeDocument/2006/relationships/image" Target="../media/image1.jpg"/><Relationship Id="rId4" Type="http://schemas.openxmlformats.org/officeDocument/2006/relationships/image" Target="../media/image28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9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Relationship Id="rId3" Type="http://schemas.openxmlformats.org/officeDocument/2006/relationships/image" Target="../media/image1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Relationship Id="rId3" Type="http://schemas.openxmlformats.org/officeDocument/2006/relationships/image" Target="../media/image36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98091" y="1411219"/>
            <a:ext cx="4558665" cy="3415665"/>
          </a:xfrm>
          <a:prstGeom prst="rect"/>
          <a:ln w="12191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</a:p>
          <a:p>
            <a:pPr>
              <a:lnSpc>
                <a:spcPct val="100000"/>
              </a:lnSpc>
              <a:spcBef>
                <a:spcPts val="2615"/>
              </a:spcBef>
            </a:pPr>
          </a:p>
          <a:p>
            <a:pPr marL="863600" marR="386080" indent="-166370">
              <a:lnSpc>
                <a:spcPct val="120000"/>
              </a:lnSpc>
            </a:pPr>
            <a:r>
              <a:rPr dirty="0" spc="-20"/>
              <a:t>PowerFactory</a:t>
            </a:r>
            <a:r>
              <a:rPr dirty="0" spc="-70" b="0">
                <a:latin typeface="Times New Roman"/>
                <a:cs typeface="Times New Roman"/>
              </a:rPr>
              <a:t> </a:t>
            </a:r>
            <a:r>
              <a:rPr dirty="0"/>
              <a:t>de</a:t>
            </a:r>
            <a:r>
              <a:rPr dirty="0" spc="-40" b="0">
                <a:latin typeface="Times New Roman"/>
                <a:cs typeface="Times New Roman"/>
              </a:rPr>
              <a:t> </a:t>
            </a:r>
            <a:r>
              <a:rPr dirty="0" spc="-10"/>
              <a:t>DIgSILENT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/>
              <a:t>Cálculo</a:t>
            </a:r>
            <a:r>
              <a:rPr dirty="0" spc="-100" b="0">
                <a:latin typeface="Times New Roman"/>
                <a:cs typeface="Times New Roman"/>
              </a:rPr>
              <a:t> </a:t>
            </a:r>
            <a:r>
              <a:rPr dirty="0"/>
              <a:t>de</a:t>
            </a:r>
            <a:r>
              <a:rPr dirty="0" spc="-90" b="0">
                <a:latin typeface="Times New Roman"/>
                <a:cs typeface="Times New Roman"/>
              </a:rPr>
              <a:t> </a:t>
            </a:r>
            <a:r>
              <a:rPr dirty="0" spc="-10"/>
              <a:t>Cortocircuitos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1995" y="5858254"/>
            <a:ext cx="4571999" cy="342899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49225" rIns="0" bIns="0" rtlCol="0" vert="horz">
            <a:spAutoFit/>
          </a:bodyPr>
          <a:lstStyle/>
          <a:p>
            <a:pPr algn="ctr" marR="97790">
              <a:lnSpc>
                <a:spcPct val="100000"/>
              </a:lnSpc>
              <a:spcBef>
                <a:spcPts val="1175"/>
              </a:spcBef>
            </a:pP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Contenido</a:t>
            </a:r>
            <a:endParaRPr sz="1800">
              <a:latin typeface="Calibri"/>
              <a:cs typeface="Calibri"/>
            </a:endParaRPr>
          </a:p>
          <a:p>
            <a:pPr marL="747395" indent="-257175">
              <a:lnSpc>
                <a:spcPct val="100000"/>
              </a:lnSpc>
              <a:spcBef>
                <a:spcPts val="1985"/>
              </a:spcBef>
              <a:buAutoNum type="arabicPeriod"/>
              <a:tabLst>
                <a:tab pos="747395" algn="l"/>
              </a:tabLst>
            </a:pPr>
            <a:r>
              <a:rPr dirty="0" sz="1400" spc="-20" b="1">
                <a:latin typeface="Calibri"/>
                <a:cs typeface="Calibri"/>
              </a:rPr>
              <a:t>Terminología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Básica</a:t>
            </a:r>
            <a:endParaRPr sz="1400">
              <a:latin typeface="Calibri"/>
              <a:cs typeface="Calibri"/>
            </a:endParaRPr>
          </a:p>
          <a:p>
            <a:pPr marL="747395" indent="-25717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747395" algn="l"/>
              </a:tabLst>
            </a:pPr>
            <a:r>
              <a:rPr dirty="0" sz="1400" b="1">
                <a:latin typeface="Calibri"/>
                <a:cs typeface="Calibri"/>
              </a:rPr>
              <a:t>Método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b="1">
                <a:latin typeface="Calibri"/>
                <a:cs typeface="Calibri"/>
              </a:rPr>
              <a:t>de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superposición</a:t>
            </a:r>
            <a:endParaRPr sz="1400">
              <a:latin typeface="Calibri"/>
              <a:cs typeface="Calibri"/>
            </a:endParaRPr>
          </a:p>
          <a:p>
            <a:pPr marL="747395" indent="-25717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747395" algn="l"/>
              </a:tabLst>
            </a:pPr>
            <a:r>
              <a:rPr dirty="0" sz="1400" b="1">
                <a:latin typeface="Calibri"/>
                <a:cs typeface="Calibri"/>
              </a:rPr>
              <a:t>Método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b="1">
                <a:latin typeface="Calibri"/>
                <a:cs typeface="Calibri"/>
              </a:rPr>
              <a:t>de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Calibri"/>
                <a:cs typeface="Calibri"/>
              </a:rPr>
              <a:t>la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fuente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equivalente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b="1">
                <a:latin typeface="Calibri"/>
                <a:cs typeface="Calibri"/>
              </a:rPr>
              <a:t>de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tensión</a:t>
            </a:r>
            <a:endParaRPr sz="1400">
              <a:latin typeface="Calibri"/>
              <a:cs typeface="Calibri"/>
            </a:endParaRPr>
          </a:p>
          <a:p>
            <a:pPr marL="748030" marR="283845" indent="-25781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748030" algn="l"/>
              </a:tabLst>
            </a:pPr>
            <a:r>
              <a:rPr dirty="0" sz="1400" spc="-10" b="1">
                <a:latin typeface="Calibri"/>
                <a:cs typeface="Calibri"/>
              </a:rPr>
              <a:t>Corrientes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Calibri"/>
                <a:cs typeface="Calibri"/>
              </a:rPr>
              <a:t>de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cortocircuitos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Calibri"/>
                <a:cs typeface="Calibri"/>
              </a:rPr>
              <a:t>en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b="1">
                <a:latin typeface="Calibri"/>
                <a:cs typeface="Calibri"/>
              </a:rPr>
              <a:t>el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transcurso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Calibri"/>
                <a:cs typeface="Calibri"/>
              </a:rPr>
              <a:t>del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tiempo</a:t>
            </a:r>
            <a:endParaRPr sz="1400">
              <a:latin typeface="Calibri"/>
              <a:cs typeface="Calibri"/>
            </a:endParaRPr>
          </a:p>
          <a:p>
            <a:pPr marL="747395" indent="-257175">
              <a:lnSpc>
                <a:spcPct val="100000"/>
              </a:lnSpc>
              <a:spcBef>
                <a:spcPts val="340"/>
              </a:spcBef>
              <a:buAutoNum type="arabicPeriod"/>
              <a:tabLst>
                <a:tab pos="747395" algn="l"/>
              </a:tabLst>
            </a:pPr>
            <a:r>
              <a:rPr dirty="0" sz="1400" spc="-10" b="1">
                <a:latin typeface="Calibri"/>
                <a:cs typeface="Calibri"/>
              </a:rPr>
              <a:t>Ejemplo: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puesta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b="1">
                <a:latin typeface="Calibri"/>
                <a:cs typeface="Calibri"/>
              </a:rPr>
              <a:t>a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tierra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b="1">
                <a:latin typeface="Calibri"/>
                <a:cs typeface="Calibri"/>
              </a:rPr>
              <a:t>en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Calibri"/>
                <a:cs typeface="Calibri"/>
              </a:rPr>
              <a:t>redes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b="1">
                <a:latin typeface="Calibri"/>
                <a:cs typeface="Calibri"/>
              </a:rPr>
              <a:t>de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distribución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93846" y="1547880"/>
            <a:ext cx="22758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Cálculo</a:t>
            </a:r>
            <a:r>
              <a:rPr dirty="0" sz="18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Cortocircuito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2008632" y="2180843"/>
            <a:ext cx="3756660" cy="2242185"/>
          </a:xfrm>
          <a:custGeom>
            <a:avLst/>
            <a:gdLst/>
            <a:ahLst/>
            <a:cxnLst/>
            <a:rect l="l" t="t" r="r" b="b"/>
            <a:pathLst>
              <a:path w="3756660" h="2242185">
                <a:moveTo>
                  <a:pt x="1717548" y="3048"/>
                </a:moveTo>
                <a:lnTo>
                  <a:pt x="1714500" y="0"/>
                </a:lnTo>
                <a:lnTo>
                  <a:pt x="1703832" y="0"/>
                </a:lnTo>
                <a:lnTo>
                  <a:pt x="1703832" y="13716"/>
                </a:lnTo>
                <a:lnTo>
                  <a:pt x="1703832" y="2229612"/>
                </a:lnTo>
                <a:lnTo>
                  <a:pt x="12192" y="2229612"/>
                </a:lnTo>
                <a:lnTo>
                  <a:pt x="12192" y="13716"/>
                </a:lnTo>
                <a:lnTo>
                  <a:pt x="1703832" y="13716"/>
                </a:lnTo>
                <a:lnTo>
                  <a:pt x="1703832" y="0"/>
                </a:lnTo>
                <a:lnTo>
                  <a:pt x="3048" y="0"/>
                </a:lnTo>
                <a:lnTo>
                  <a:pt x="0" y="3048"/>
                </a:lnTo>
                <a:lnTo>
                  <a:pt x="0" y="2238756"/>
                </a:lnTo>
                <a:lnTo>
                  <a:pt x="3048" y="2241804"/>
                </a:lnTo>
                <a:lnTo>
                  <a:pt x="1714500" y="2241804"/>
                </a:lnTo>
                <a:lnTo>
                  <a:pt x="1717548" y="2238756"/>
                </a:lnTo>
                <a:lnTo>
                  <a:pt x="1717548" y="2235708"/>
                </a:lnTo>
                <a:lnTo>
                  <a:pt x="1717548" y="2229612"/>
                </a:lnTo>
                <a:lnTo>
                  <a:pt x="1717548" y="13716"/>
                </a:lnTo>
                <a:lnTo>
                  <a:pt x="1717548" y="6096"/>
                </a:lnTo>
                <a:lnTo>
                  <a:pt x="1717548" y="3048"/>
                </a:lnTo>
                <a:close/>
              </a:path>
              <a:path w="3756660" h="2242185">
                <a:moveTo>
                  <a:pt x="3756660" y="4572"/>
                </a:moveTo>
                <a:lnTo>
                  <a:pt x="3753612" y="1524"/>
                </a:lnTo>
                <a:lnTo>
                  <a:pt x="3744468" y="1524"/>
                </a:lnTo>
                <a:lnTo>
                  <a:pt x="3744468" y="13716"/>
                </a:lnTo>
                <a:lnTo>
                  <a:pt x="3744468" y="2229612"/>
                </a:lnTo>
                <a:lnTo>
                  <a:pt x="1920240" y="2229612"/>
                </a:lnTo>
                <a:lnTo>
                  <a:pt x="1920240" y="13716"/>
                </a:lnTo>
                <a:lnTo>
                  <a:pt x="3744468" y="13716"/>
                </a:lnTo>
                <a:lnTo>
                  <a:pt x="3744468" y="1524"/>
                </a:lnTo>
                <a:lnTo>
                  <a:pt x="1911096" y="1524"/>
                </a:lnTo>
                <a:lnTo>
                  <a:pt x="1908048" y="4572"/>
                </a:lnTo>
                <a:lnTo>
                  <a:pt x="1908048" y="2238756"/>
                </a:lnTo>
                <a:lnTo>
                  <a:pt x="1911096" y="2241804"/>
                </a:lnTo>
                <a:lnTo>
                  <a:pt x="3753612" y="2241804"/>
                </a:lnTo>
                <a:lnTo>
                  <a:pt x="3756660" y="2238756"/>
                </a:lnTo>
                <a:lnTo>
                  <a:pt x="3756660" y="2235708"/>
                </a:lnTo>
                <a:lnTo>
                  <a:pt x="3756660" y="2229612"/>
                </a:lnTo>
                <a:lnTo>
                  <a:pt x="3756660" y="13716"/>
                </a:lnTo>
                <a:lnTo>
                  <a:pt x="3756660" y="7620"/>
                </a:lnTo>
                <a:lnTo>
                  <a:pt x="3756660" y="457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154935" y="2194055"/>
            <a:ext cx="1155065" cy="629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latin typeface="Calibri"/>
                <a:cs typeface="Calibri"/>
              </a:rPr>
              <a:t>Planeamiento</a:t>
            </a:r>
            <a:r>
              <a:rPr dirty="0" sz="900" spc="-25">
                <a:latin typeface="Times New Roman"/>
                <a:cs typeface="Times New Roman"/>
              </a:rPr>
              <a:t> </a:t>
            </a:r>
            <a:r>
              <a:rPr dirty="0" sz="900" b="1">
                <a:latin typeface="Calibri"/>
                <a:cs typeface="Calibri"/>
              </a:rPr>
              <a:t>de</a:t>
            </a:r>
            <a:r>
              <a:rPr dirty="0" sz="900" spc="-40">
                <a:latin typeface="Times New Roman"/>
                <a:cs typeface="Times New Roman"/>
              </a:rPr>
              <a:t> </a:t>
            </a:r>
            <a:r>
              <a:rPr dirty="0" sz="900" b="1">
                <a:latin typeface="Calibri"/>
                <a:cs typeface="Calibri"/>
              </a:rPr>
              <a:t>la</a:t>
            </a:r>
            <a:r>
              <a:rPr dirty="0" sz="900" spc="-20">
                <a:latin typeface="Times New Roman"/>
                <a:cs typeface="Times New Roman"/>
              </a:rPr>
              <a:t> </a:t>
            </a:r>
            <a:r>
              <a:rPr dirty="0" sz="900" spc="-25" b="1">
                <a:latin typeface="Calibri"/>
                <a:cs typeface="Calibri"/>
              </a:rPr>
              <a:t>Red</a:t>
            </a:r>
            <a:endParaRPr sz="900">
              <a:latin typeface="Calibri"/>
              <a:cs typeface="Calibri"/>
            </a:endParaRPr>
          </a:p>
          <a:p>
            <a:pPr marR="219710">
              <a:lnSpc>
                <a:spcPct val="100000"/>
              </a:lnSpc>
              <a:spcBef>
                <a:spcPts val="795"/>
              </a:spcBef>
            </a:pPr>
            <a:r>
              <a:rPr dirty="0" sz="800" spc="-10">
                <a:latin typeface="Calibri"/>
                <a:cs typeface="Calibri"/>
              </a:rPr>
              <a:t>Métodos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Calibri"/>
                <a:cs typeface="Calibri"/>
              </a:rPr>
              <a:t>simplificados</a:t>
            </a:r>
            <a:r>
              <a:rPr dirty="0" sz="800" spc="500">
                <a:latin typeface="Times New Roman"/>
                <a:cs typeface="Times New Roman"/>
              </a:rPr>
              <a:t> </a:t>
            </a:r>
            <a:r>
              <a:rPr dirty="0" sz="800">
                <a:latin typeface="Calibri"/>
                <a:cs typeface="Calibri"/>
              </a:rPr>
              <a:t>(IEC,</a:t>
            </a:r>
            <a:r>
              <a:rPr dirty="0" sz="800" spc="-30">
                <a:latin typeface="Times New Roman"/>
                <a:cs typeface="Times New Roman"/>
              </a:rPr>
              <a:t> </a:t>
            </a:r>
            <a:r>
              <a:rPr dirty="0" sz="800">
                <a:latin typeface="Calibri"/>
                <a:cs typeface="Calibri"/>
              </a:rPr>
              <a:t>ANSI,</a:t>
            </a:r>
            <a:r>
              <a:rPr dirty="0" sz="800" spc="-30">
                <a:latin typeface="Times New Roman"/>
                <a:cs typeface="Times New Roman"/>
              </a:rPr>
              <a:t> </a:t>
            </a:r>
            <a:r>
              <a:rPr dirty="0" sz="800">
                <a:latin typeface="Calibri"/>
                <a:cs typeface="Calibri"/>
              </a:rPr>
              <a:t>VDE,</a:t>
            </a:r>
            <a:r>
              <a:rPr dirty="0" sz="800" spc="-2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Calibri"/>
                <a:cs typeface="Calibri"/>
              </a:rPr>
              <a:t>…)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dirty="0" sz="800" spc="-10">
                <a:latin typeface="Calibri"/>
                <a:cs typeface="Calibri"/>
              </a:rPr>
              <a:t>Conjunto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Calibri"/>
                <a:cs typeface="Calibri"/>
              </a:rPr>
              <a:t>reducido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>
                <a:latin typeface="Calibri"/>
                <a:cs typeface="Calibri"/>
              </a:rPr>
              <a:t>de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Calibri"/>
                <a:cs typeface="Calibri"/>
              </a:rPr>
              <a:t>datos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21478" y="2198627"/>
            <a:ext cx="1180465" cy="626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370" marR="97790" indent="42545"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latin typeface="Calibri"/>
                <a:cs typeface="Calibri"/>
              </a:rPr>
              <a:t>Operación</a:t>
            </a:r>
            <a:r>
              <a:rPr dirty="0" sz="900" spc="-35">
                <a:latin typeface="Times New Roman"/>
                <a:cs typeface="Times New Roman"/>
              </a:rPr>
              <a:t> </a:t>
            </a:r>
            <a:r>
              <a:rPr dirty="0" sz="900" b="1">
                <a:latin typeface="Calibri"/>
                <a:cs typeface="Calibri"/>
              </a:rPr>
              <a:t>de</a:t>
            </a:r>
            <a:r>
              <a:rPr dirty="0" sz="900" spc="-30">
                <a:latin typeface="Times New Roman"/>
                <a:cs typeface="Times New Roman"/>
              </a:rPr>
              <a:t> </a:t>
            </a:r>
            <a:r>
              <a:rPr dirty="0" sz="900" b="1">
                <a:latin typeface="Calibri"/>
                <a:cs typeface="Calibri"/>
              </a:rPr>
              <a:t>la</a:t>
            </a:r>
            <a:r>
              <a:rPr dirty="0" sz="900" spc="-30">
                <a:latin typeface="Times New Roman"/>
                <a:cs typeface="Times New Roman"/>
              </a:rPr>
              <a:t> </a:t>
            </a:r>
            <a:r>
              <a:rPr dirty="0" sz="900" spc="-25" b="1">
                <a:latin typeface="Calibri"/>
                <a:cs typeface="Calibri"/>
              </a:rPr>
              <a:t>Red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spc="-10" b="1">
                <a:latin typeface="Calibri"/>
                <a:cs typeface="Calibri"/>
              </a:rPr>
              <a:t>Cálculo</a:t>
            </a:r>
            <a:r>
              <a:rPr dirty="0" sz="900" spc="-15">
                <a:latin typeface="Times New Roman"/>
                <a:cs typeface="Times New Roman"/>
              </a:rPr>
              <a:t> </a:t>
            </a:r>
            <a:r>
              <a:rPr dirty="0" sz="900" b="1">
                <a:latin typeface="Calibri"/>
                <a:cs typeface="Calibri"/>
              </a:rPr>
              <a:t>de</a:t>
            </a:r>
            <a:r>
              <a:rPr dirty="0" sz="900" spc="-35">
                <a:latin typeface="Times New Roman"/>
                <a:cs typeface="Times New Roman"/>
              </a:rPr>
              <a:t> </a:t>
            </a:r>
            <a:r>
              <a:rPr dirty="0" sz="900" b="1">
                <a:latin typeface="Calibri"/>
                <a:cs typeface="Calibri"/>
              </a:rPr>
              <a:t>CC</a:t>
            </a:r>
            <a:r>
              <a:rPr dirty="0" sz="900" spc="-20">
                <a:latin typeface="Times New Roman"/>
                <a:cs typeface="Times New Roman"/>
              </a:rPr>
              <a:t> </a:t>
            </a:r>
            <a:r>
              <a:rPr dirty="0" sz="900" b="1">
                <a:latin typeface="Calibri"/>
                <a:cs typeface="Calibri"/>
              </a:rPr>
              <a:t>en</a:t>
            </a:r>
            <a:r>
              <a:rPr dirty="0" sz="900" spc="-25">
                <a:latin typeface="Times New Roman"/>
                <a:cs typeface="Times New Roman"/>
              </a:rPr>
              <a:t> </a:t>
            </a:r>
            <a:r>
              <a:rPr dirty="0" sz="900" spc="-20" b="1">
                <a:latin typeface="Calibri"/>
                <a:cs typeface="Calibri"/>
              </a:rPr>
              <a:t>línea</a:t>
            </a:r>
            <a:endParaRPr sz="900">
              <a:latin typeface="Calibri"/>
              <a:cs typeface="Calibri"/>
            </a:endParaRPr>
          </a:p>
          <a:p>
            <a:pPr marR="5080">
              <a:lnSpc>
                <a:spcPct val="100000"/>
              </a:lnSpc>
              <a:spcBef>
                <a:spcPts val="650"/>
              </a:spcBef>
            </a:pPr>
            <a:r>
              <a:rPr dirty="0" sz="800" spc="-10">
                <a:latin typeface="Calibri"/>
                <a:cs typeface="Calibri"/>
              </a:rPr>
              <a:t>Métodos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Calibri"/>
                <a:cs typeface="Calibri"/>
              </a:rPr>
              <a:t>completo,</a:t>
            </a:r>
            <a:r>
              <a:rPr dirty="0" sz="800" spc="50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Calibri"/>
                <a:cs typeface="Calibri"/>
              </a:rPr>
              <a:t>Conjunto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Calibri"/>
                <a:cs typeface="Calibri"/>
              </a:rPr>
              <a:t>completo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>
                <a:latin typeface="Calibri"/>
                <a:cs typeface="Calibri"/>
              </a:rPr>
              <a:t>de</a:t>
            </a:r>
            <a:r>
              <a:rPr dirty="0" sz="800" spc="-20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Calibri"/>
                <a:cs typeface="Calibri"/>
              </a:rPr>
              <a:t>datos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3992880" y="2878830"/>
            <a:ext cx="803275" cy="419100"/>
          </a:xfrm>
          <a:custGeom>
            <a:avLst/>
            <a:gdLst/>
            <a:ahLst/>
            <a:cxnLst/>
            <a:rect l="l" t="t" r="r" b="b"/>
            <a:pathLst>
              <a:path w="803275" h="419100">
                <a:moveTo>
                  <a:pt x="803148" y="0"/>
                </a:moveTo>
                <a:lnTo>
                  <a:pt x="0" y="0"/>
                </a:lnTo>
                <a:lnTo>
                  <a:pt x="0" y="419100"/>
                </a:lnTo>
                <a:lnTo>
                  <a:pt x="803148" y="419100"/>
                </a:lnTo>
                <a:lnTo>
                  <a:pt x="803148" y="417576"/>
                </a:lnTo>
                <a:lnTo>
                  <a:pt x="4572" y="417576"/>
                </a:lnTo>
                <a:lnTo>
                  <a:pt x="1524" y="414528"/>
                </a:lnTo>
                <a:lnTo>
                  <a:pt x="4572" y="414528"/>
                </a:lnTo>
                <a:lnTo>
                  <a:pt x="4572" y="4572"/>
                </a:lnTo>
                <a:lnTo>
                  <a:pt x="1524" y="4572"/>
                </a:lnTo>
                <a:lnTo>
                  <a:pt x="4572" y="1524"/>
                </a:lnTo>
                <a:lnTo>
                  <a:pt x="803148" y="1524"/>
                </a:lnTo>
                <a:lnTo>
                  <a:pt x="803148" y="0"/>
                </a:lnTo>
                <a:close/>
              </a:path>
              <a:path w="803275" h="419100">
                <a:moveTo>
                  <a:pt x="4572" y="414528"/>
                </a:moveTo>
                <a:lnTo>
                  <a:pt x="1524" y="414528"/>
                </a:lnTo>
                <a:lnTo>
                  <a:pt x="4572" y="417576"/>
                </a:lnTo>
                <a:lnTo>
                  <a:pt x="4572" y="414528"/>
                </a:lnTo>
                <a:close/>
              </a:path>
              <a:path w="803275" h="419100">
                <a:moveTo>
                  <a:pt x="798576" y="414528"/>
                </a:moveTo>
                <a:lnTo>
                  <a:pt x="4572" y="414528"/>
                </a:lnTo>
                <a:lnTo>
                  <a:pt x="4572" y="417576"/>
                </a:lnTo>
                <a:lnTo>
                  <a:pt x="798576" y="417576"/>
                </a:lnTo>
                <a:lnTo>
                  <a:pt x="798576" y="414528"/>
                </a:lnTo>
                <a:close/>
              </a:path>
              <a:path w="803275" h="419100">
                <a:moveTo>
                  <a:pt x="798576" y="1524"/>
                </a:moveTo>
                <a:lnTo>
                  <a:pt x="798576" y="417576"/>
                </a:lnTo>
                <a:lnTo>
                  <a:pt x="800100" y="414528"/>
                </a:lnTo>
                <a:lnTo>
                  <a:pt x="803148" y="414528"/>
                </a:lnTo>
                <a:lnTo>
                  <a:pt x="803148" y="4572"/>
                </a:lnTo>
                <a:lnTo>
                  <a:pt x="800100" y="4572"/>
                </a:lnTo>
                <a:lnTo>
                  <a:pt x="798576" y="1524"/>
                </a:lnTo>
                <a:close/>
              </a:path>
              <a:path w="803275" h="419100">
                <a:moveTo>
                  <a:pt x="803148" y="414528"/>
                </a:moveTo>
                <a:lnTo>
                  <a:pt x="800100" y="414528"/>
                </a:lnTo>
                <a:lnTo>
                  <a:pt x="798576" y="417576"/>
                </a:lnTo>
                <a:lnTo>
                  <a:pt x="803148" y="417576"/>
                </a:lnTo>
                <a:lnTo>
                  <a:pt x="803148" y="414528"/>
                </a:lnTo>
                <a:close/>
              </a:path>
              <a:path w="803275" h="419100">
                <a:moveTo>
                  <a:pt x="4572" y="1524"/>
                </a:moveTo>
                <a:lnTo>
                  <a:pt x="1524" y="4572"/>
                </a:lnTo>
                <a:lnTo>
                  <a:pt x="4572" y="4572"/>
                </a:lnTo>
                <a:lnTo>
                  <a:pt x="4572" y="1524"/>
                </a:lnTo>
                <a:close/>
              </a:path>
              <a:path w="803275" h="419100">
                <a:moveTo>
                  <a:pt x="798576" y="1524"/>
                </a:moveTo>
                <a:lnTo>
                  <a:pt x="4572" y="1524"/>
                </a:lnTo>
                <a:lnTo>
                  <a:pt x="4572" y="4572"/>
                </a:lnTo>
                <a:lnTo>
                  <a:pt x="798576" y="4572"/>
                </a:lnTo>
                <a:lnTo>
                  <a:pt x="798576" y="1524"/>
                </a:lnTo>
                <a:close/>
              </a:path>
              <a:path w="803275" h="419100">
                <a:moveTo>
                  <a:pt x="803148" y="1524"/>
                </a:moveTo>
                <a:lnTo>
                  <a:pt x="798576" y="1524"/>
                </a:lnTo>
                <a:lnTo>
                  <a:pt x="800100" y="4572"/>
                </a:lnTo>
                <a:lnTo>
                  <a:pt x="803148" y="4572"/>
                </a:lnTo>
                <a:lnTo>
                  <a:pt x="803148" y="1524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4041646" y="2882902"/>
            <a:ext cx="59372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Calibri"/>
                <a:cs typeface="Calibri"/>
              </a:rPr>
              <a:t>Método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Calibri"/>
                <a:cs typeface="Calibri"/>
              </a:rPr>
              <a:t>2.1:</a:t>
            </a:r>
            <a:r>
              <a:rPr dirty="0" sz="800" spc="50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Calibri"/>
                <a:cs typeface="Calibri"/>
              </a:rPr>
              <a:t>Método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Calibri"/>
                <a:cs typeface="Calibri"/>
              </a:rPr>
              <a:t>de</a:t>
            </a:r>
            <a:r>
              <a:rPr dirty="0" sz="800" spc="50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Calibri"/>
                <a:cs typeface="Calibri"/>
              </a:rPr>
              <a:t>Superposición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4892040" y="2889498"/>
            <a:ext cx="803275" cy="419100"/>
          </a:xfrm>
          <a:custGeom>
            <a:avLst/>
            <a:gdLst/>
            <a:ahLst/>
            <a:cxnLst/>
            <a:rect l="l" t="t" r="r" b="b"/>
            <a:pathLst>
              <a:path w="803275" h="419100">
                <a:moveTo>
                  <a:pt x="803148" y="0"/>
                </a:moveTo>
                <a:lnTo>
                  <a:pt x="0" y="0"/>
                </a:lnTo>
                <a:lnTo>
                  <a:pt x="0" y="419100"/>
                </a:lnTo>
                <a:lnTo>
                  <a:pt x="803148" y="419100"/>
                </a:lnTo>
                <a:lnTo>
                  <a:pt x="803148" y="417576"/>
                </a:lnTo>
                <a:lnTo>
                  <a:pt x="4572" y="417576"/>
                </a:lnTo>
                <a:lnTo>
                  <a:pt x="3048" y="414528"/>
                </a:lnTo>
                <a:lnTo>
                  <a:pt x="4572" y="414528"/>
                </a:lnTo>
                <a:lnTo>
                  <a:pt x="4572" y="4572"/>
                </a:lnTo>
                <a:lnTo>
                  <a:pt x="3048" y="4572"/>
                </a:lnTo>
                <a:lnTo>
                  <a:pt x="4572" y="1524"/>
                </a:lnTo>
                <a:lnTo>
                  <a:pt x="803148" y="1524"/>
                </a:lnTo>
                <a:lnTo>
                  <a:pt x="803148" y="0"/>
                </a:lnTo>
                <a:close/>
              </a:path>
              <a:path w="803275" h="419100">
                <a:moveTo>
                  <a:pt x="4572" y="414528"/>
                </a:moveTo>
                <a:lnTo>
                  <a:pt x="3048" y="414528"/>
                </a:lnTo>
                <a:lnTo>
                  <a:pt x="4572" y="417576"/>
                </a:lnTo>
                <a:lnTo>
                  <a:pt x="4572" y="414528"/>
                </a:lnTo>
                <a:close/>
              </a:path>
              <a:path w="803275" h="419100">
                <a:moveTo>
                  <a:pt x="798576" y="414528"/>
                </a:moveTo>
                <a:lnTo>
                  <a:pt x="4572" y="414528"/>
                </a:lnTo>
                <a:lnTo>
                  <a:pt x="4572" y="417576"/>
                </a:lnTo>
                <a:lnTo>
                  <a:pt x="798576" y="417576"/>
                </a:lnTo>
                <a:lnTo>
                  <a:pt x="798576" y="414528"/>
                </a:lnTo>
                <a:close/>
              </a:path>
              <a:path w="803275" h="419100">
                <a:moveTo>
                  <a:pt x="798576" y="1524"/>
                </a:moveTo>
                <a:lnTo>
                  <a:pt x="798576" y="417576"/>
                </a:lnTo>
                <a:lnTo>
                  <a:pt x="801624" y="414528"/>
                </a:lnTo>
                <a:lnTo>
                  <a:pt x="803148" y="414528"/>
                </a:lnTo>
                <a:lnTo>
                  <a:pt x="803148" y="4572"/>
                </a:lnTo>
                <a:lnTo>
                  <a:pt x="801624" y="4572"/>
                </a:lnTo>
                <a:lnTo>
                  <a:pt x="798576" y="1524"/>
                </a:lnTo>
                <a:close/>
              </a:path>
              <a:path w="803275" h="419100">
                <a:moveTo>
                  <a:pt x="803148" y="414528"/>
                </a:moveTo>
                <a:lnTo>
                  <a:pt x="801624" y="414528"/>
                </a:lnTo>
                <a:lnTo>
                  <a:pt x="798576" y="417576"/>
                </a:lnTo>
                <a:lnTo>
                  <a:pt x="803148" y="417576"/>
                </a:lnTo>
                <a:lnTo>
                  <a:pt x="803148" y="414528"/>
                </a:lnTo>
                <a:close/>
              </a:path>
              <a:path w="803275" h="419100">
                <a:moveTo>
                  <a:pt x="4572" y="1524"/>
                </a:moveTo>
                <a:lnTo>
                  <a:pt x="3048" y="4572"/>
                </a:lnTo>
                <a:lnTo>
                  <a:pt x="4572" y="4572"/>
                </a:lnTo>
                <a:lnTo>
                  <a:pt x="4572" y="1524"/>
                </a:lnTo>
                <a:close/>
              </a:path>
              <a:path w="803275" h="419100">
                <a:moveTo>
                  <a:pt x="798576" y="1524"/>
                </a:moveTo>
                <a:lnTo>
                  <a:pt x="4572" y="1524"/>
                </a:lnTo>
                <a:lnTo>
                  <a:pt x="4572" y="4572"/>
                </a:lnTo>
                <a:lnTo>
                  <a:pt x="798576" y="4572"/>
                </a:lnTo>
                <a:lnTo>
                  <a:pt x="798576" y="1524"/>
                </a:lnTo>
                <a:close/>
              </a:path>
              <a:path w="803275" h="419100">
                <a:moveTo>
                  <a:pt x="803148" y="1524"/>
                </a:moveTo>
                <a:lnTo>
                  <a:pt x="798576" y="1524"/>
                </a:lnTo>
                <a:lnTo>
                  <a:pt x="801624" y="4572"/>
                </a:lnTo>
                <a:lnTo>
                  <a:pt x="803148" y="4572"/>
                </a:lnTo>
                <a:lnTo>
                  <a:pt x="803148" y="1524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4940806" y="2893571"/>
            <a:ext cx="54038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R="508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Calibri"/>
                <a:cs typeface="Calibri"/>
              </a:rPr>
              <a:t>Método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Calibri"/>
                <a:cs typeface="Calibri"/>
              </a:rPr>
              <a:t>2.2:</a:t>
            </a:r>
            <a:r>
              <a:rPr dirty="0" sz="800" spc="50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Calibri"/>
                <a:cs typeface="Calibri"/>
              </a:rPr>
              <a:t>Solución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Calibri"/>
                <a:cs typeface="Calibri"/>
              </a:rPr>
              <a:t>Ec.</a:t>
            </a:r>
            <a:r>
              <a:rPr dirty="0" sz="800" spc="50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Calibri"/>
                <a:cs typeface="Calibri"/>
              </a:rPr>
              <a:t>Diferenciales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2145792" y="2878830"/>
            <a:ext cx="1384300" cy="419100"/>
          </a:xfrm>
          <a:custGeom>
            <a:avLst/>
            <a:gdLst/>
            <a:ahLst/>
            <a:cxnLst/>
            <a:rect l="l" t="t" r="r" b="b"/>
            <a:pathLst>
              <a:path w="1384300" h="419100">
                <a:moveTo>
                  <a:pt x="1383792" y="0"/>
                </a:moveTo>
                <a:lnTo>
                  <a:pt x="0" y="0"/>
                </a:lnTo>
                <a:lnTo>
                  <a:pt x="0" y="419100"/>
                </a:lnTo>
                <a:lnTo>
                  <a:pt x="1383792" y="419100"/>
                </a:lnTo>
                <a:lnTo>
                  <a:pt x="1383792" y="417576"/>
                </a:lnTo>
                <a:lnTo>
                  <a:pt x="4572" y="417576"/>
                </a:lnTo>
                <a:lnTo>
                  <a:pt x="1524" y="414528"/>
                </a:lnTo>
                <a:lnTo>
                  <a:pt x="4572" y="414528"/>
                </a:lnTo>
                <a:lnTo>
                  <a:pt x="4572" y="4572"/>
                </a:lnTo>
                <a:lnTo>
                  <a:pt x="1524" y="4572"/>
                </a:lnTo>
                <a:lnTo>
                  <a:pt x="4572" y="1524"/>
                </a:lnTo>
                <a:lnTo>
                  <a:pt x="1383792" y="1524"/>
                </a:lnTo>
                <a:lnTo>
                  <a:pt x="1383792" y="0"/>
                </a:lnTo>
                <a:close/>
              </a:path>
              <a:path w="1384300" h="419100">
                <a:moveTo>
                  <a:pt x="4572" y="414528"/>
                </a:moveTo>
                <a:lnTo>
                  <a:pt x="1524" y="414528"/>
                </a:lnTo>
                <a:lnTo>
                  <a:pt x="4572" y="417576"/>
                </a:lnTo>
                <a:lnTo>
                  <a:pt x="4572" y="414528"/>
                </a:lnTo>
                <a:close/>
              </a:path>
              <a:path w="1384300" h="419100">
                <a:moveTo>
                  <a:pt x="1379220" y="414528"/>
                </a:moveTo>
                <a:lnTo>
                  <a:pt x="4572" y="414528"/>
                </a:lnTo>
                <a:lnTo>
                  <a:pt x="4572" y="417576"/>
                </a:lnTo>
                <a:lnTo>
                  <a:pt x="1379220" y="417576"/>
                </a:lnTo>
                <a:lnTo>
                  <a:pt x="1379220" y="414528"/>
                </a:lnTo>
                <a:close/>
              </a:path>
              <a:path w="1384300" h="419100">
                <a:moveTo>
                  <a:pt x="1379220" y="1524"/>
                </a:moveTo>
                <a:lnTo>
                  <a:pt x="1379220" y="417576"/>
                </a:lnTo>
                <a:lnTo>
                  <a:pt x="1380744" y="414528"/>
                </a:lnTo>
                <a:lnTo>
                  <a:pt x="1383792" y="414528"/>
                </a:lnTo>
                <a:lnTo>
                  <a:pt x="1383792" y="4572"/>
                </a:lnTo>
                <a:lnTo>
                  <a:pt x="1380744" y="4572"/>
                </a:lnTo>
                <a:lnTo>
                  <a:pt x="1379220" y="1524"/>
                </a:lnTo>
                <a:close/>
              </a:path>
              <a:path w="1384300" h="419100">
                <a:moveTo>
                  <a:pt x="1383792" y="414528"/>
                </a:moveTo>
                <a:lnTo>
                  <a:pt x="1380744" y="414528"/>
                </a:lnTo>
                <a:lnTo>
                  <a:pt x="1379220" y="417576"/>
                </a:lnTo>
                <a:lnTo>
                  <a:pt x="1383792" y="417576"/>
                </a:lnTo>
                <a:lnTo>
                  <a:pt x="1383792" y="414528"/>
                </a:lnTo>
                <a:close/>
              </a:path>
              <a:path w="1384300" h="419100">
                <a:moveTo>
                  <a:pt x="4572" y="1524"/>
                </a:moveTo>
                <a:lnTo>
                  <a:pt x="1524" y="4572"/>
                </a:lnTo>
                <a:lnTo>
                  <a:pt x="4572" y="4572"/>
                </a:lnTo>
                <a:lnTo>
                  <a:pt x="4572" y="1524"/>
                </a:lnTo>
                <a:close/>
              </a:path>
              <a:path w="1384300" h="419100">
                <a:moveTo>
                  <a:pt x="1379220" y="1524"/>
                </a:moveTo>
                <a:lnTo>
                  <a:pt x="4572" y="1524"/>
                </a:lnTo>
                <a:lnTo>
                  <a:pt x="4572" y="4572"/>
                </a:lnTo>
                <a:lnTo>
                  <a:pt x="1379220" y="4572"/>
                </a:lnTo>
                <a:lnTo>
                  <a:pt x="1379220" y="1524"/>
                </a:lnTo>
                <a:close/>
              </a:path>
              <a:path w="1384300" h="419100">
                <a:moveTo>
                  <a:pt x="1383792" y="1524"/>
                </a:moveTo>
                <a:lnTo>
                  <a:pt x="1379220" y="1524"/>
                </a:lnTo>
                <a:lnTo>
                  <a:pt x="1380744" y="4572"/>
                </a:lnTo>
                <a:lnTo>
                  <a:pt x="1383792" y="4572"/>
                </a:lnTo>
                <a:lnTo>
                  <a:pt x="1383792" y="1524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2193035" y="2882902"/>
            <a:ext cx="126174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Calibri"/>
                <a:cs typeface="Calibri"/>
              </a:rPr>
              <a:t>Método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Calibri"/>
                <a:cs typeface="Calibri"/>
              </a:rPr>
              <a:t>1:</a:t>
            </a:r>
            <a:endParaRPr sz="800">
              <a:latin typeface="Calibri"/>
              <a:cs typeface="Calibri"/>
            </a:endParaRPr>
          </a:p>
          <a:p>
            <a:pPr marR="5080">
              <a:lnSpc>
                <a:spcPct val="100000"/>
              </a:lnSpc>
              <a:spcBef>
                <a:spcPts val="5"/>
              </a:spcBef>
            </a:pPr>
            <a:r>
              <a:rPr dirty="0" sz="800" spc="-10">
                <a:latin typeface="Calibri"/>
                <a:cs typeface="Calibri"/>
              </a:rPr>
              <a:t>Fuente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Calibri"/>
                <a:cs typeface="Calibri"/>
              </a:rPr>
              <a:t>equivalente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>
                <a:latin typeface="Calibri"/>
                <a:cs typeface="Calibri"/>
              </a:rPr>
              <a:t>de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Calibri"/>
                <a:cs typeface="Calibri"/>
              </a:rPr>
              <a:t>tensión</a:t>
            </a:r>
            <a:r>
              <a:rPr dirty="0" sz="800" spc="500">
                <a:latin typeface="Times New Roman"/>
                <a:cs typeface="Times New Roman"/>
              </a:rPr>
              <a:t> </a:t>
            </a:r>
            <a:r>
              <a:rPr dirty="0" sz="800">
                <a:latin typeface="Calibri"/>
                <a:cs typeface="Calibri"/>
              </a:rPr>
              <a:t>en</a:t>
            </a:r>
            <a:r>
              <a:rPr dirty="0" sz="800" spc="-35">
                <a:latin typeface="Times New Roman"/>
                <a:cs typeface="Times New Roman"/>
              </a:rPr>
              <a:t> </a:t>
            </a:r>
            <a:r>
              <a:rPr dirty="0" sz="800">
                <a:latin typeface="Calibri"/>
                <a:cs typeface="Calibri"/>
              </a:rPr>
              <a:t>el</a:t>
            </a:r>
            <a:r>
              <a:rPr dirty="0" sz="800" spc="-2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Calibri"/>
                <a:cs typeface="Calibri"/>
              </a:rPr>
              <a:t>lugar</a:t>
            </a:r>
            <a:r>
              <a:rPr dirty="0" sz="800" spc="-40">
                <a:latin typeface="Times New Roman"/>
                <a:cs typeface="Times New Roman"/>
              </a:rPr>
              <a:t> </a:t>
            </a:r>
            <a:r>
              <a:rPr dirty="0" sz="800">
                <a:latin typeface="Calibri"/>
                <a:cs typeface="Calibri"/>
              </a:rPr>
              <a:t>de</a:t>
            </a:r>
            <a:r>
              <a:rPr dirty="0" sz="800" spc="-20">
                <a:latin typeface="Times New Roman"/>
                <a:cs typeface="Times New Roman"/>
              </a:rPr>
              <a:t> </a:t>
            </a:r>
            <a:r>
              <a:rPr dirty="0" sz="800">
                <a:latin typeface="Calibri"/>
                <a:cs typeface="Calibri"/>
              </a:rPr>
              <a:t>la</a:t>
            </a:r>
            <a:r>
              <a:rPr dirty="0" sz="800" spc="-3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Calibri"/>
                <a:cs typeface="Calibri"/>
              </a:rPr>
              <a:t>falla.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2410968" y="3313175"/>
            <a:ext cx="2863850" cy="666115"/>
          </a:xfrm>
          <a:custGeom>
            <a:avLst/>
            <a:gdLst/>
            <a:ahLst/>
            <a:cxnLst/>
            <a:rect l="l" t="t" r="r" b="b"/>
            <a:pathLst>
              <a:path w="2863850" h="666114">
                <a:moveTo>
                  <a:pt x="265176" y="435864"/>
                </a:moveTo>
                <a:lnTo>
                  <a:pt x="256032" y="426720"/>
                </a:lnTo>
                <a:lnTo>
                  <a:pt x="23393" y="635495"/>
                </a:lnTo>
                <a:lnTo>
                  <a:pt x="15240" y="626364"/>
                </a:lnTo>
                <a:lnTo>
                  <a:pt x="0" y="665988"/>
                </a:lnTo>
                <a:lnTo>
                  <a:pt x="41148" y="655320"/>
                </a:lnTo>
                <a:lnTo>
                  <a:pt x="37045" y="650748"/>
                </a:lnTo>
                <a:lnTo>
                  <a:pt x="32753" y="645934"/>
                </a:lnTo>
                <a:lnTo>
                  <a:pt x="265176" y="435864"/>
                </a:lnTo>
                <a:close/>
              </a:path>
              <a:path w="2863850" h="666114">
                <a:moveTo>
                  <a:pt x="377952" y="105156"/>
                </a:moveTo>
                <a:lnTo>
                  <a:pt x="365760" y="105156"/>
                </a:lnTo>
                <a:lnTo>
                  <a:pt x="365760" y="0"/>
                </a:lnTo>
                <a:lnTo>
                  <a:pt x="353568" y="0"/>
                </a:lnTo>
                <a:lnTo>
                  <a:pt x="353568" y="105156"/>
                </a:lnTo>
                <a:lnTo>
                  <a:pt x="339852" y="105156"/>
                </a:lnTo>
                <a:lnTo>
                  <a:pt x="359664" y="143256"/>
                </a:lnTo>
                <a:lnTo>
                  <a:pt x="375018" y="111252"/>
                </a:lnTo>
                <a:lnTo>
                  <a:pt x="377952" y="105156"/>
                </a:lnTo>
                <a:close/>
              </a:path>
              <a:path w="2863850" h="666114">
                <a:moveTo>
                  <a:pt x="382524" y="627888"/>
                </a:moveTo>
                <a:lnTo>
                  <a:pt x="368490" y="628446"/>
                </a:lnTo>
                <a:lnTo>
                  <a:pt x="356692" y="419100"/>
                </a:lnTo>
                <a:lnTo>
                  <a:pt x="356616" y="417576"/>
                </a:lnTo>
                <a:lnTo>
                  <a:pt x="344424" y="419100"/>
                </a:lnTo>
                <a:lnTo>
                  <a:pt x="356184" y="627888"/>
                </a:lnTo>
                <a:lnTo>
                  <a:pt x="356235" y="628942"/>
                </a:lnTo>
                <a:lnTo>
                  <a:pt x="344424" y="629412"/>
                </a:lnTo>
                <a:lnTo>
                  <a:pt x="365760" y="665988"/>
                </a:lnTo>
                <a:lnTo>
                  <a:pt x="379171" y="635508"/>
                </a:lnTo>
                <a:lnTo>
                  <a:pt x="382524" y="627888"/>
                </a:lnTo>
                <a:close/>
              </a:path>
              <a:path w="2863850" h="666114">
                <a:moveTo>
                  <a:pt x="758952" y="665988"/>
                </a:moveTo>
                <a:lnTo>
                  <a:pt x="752360" y="652272"/>
                </a:lnTo>
                <a:lnTo>
                  <a:pt x="740664" y="627888"/>
                </a:lnTo>
                <a:lnTo>
                  <a:pt x="733031" y="638060"/>
                </a:lnTo>
                <a:lnTo>
                  <a:pt x="460248" y="426720"/>
                </a:lnTo>
                <a:lnTo>
                  <a:pt x="452628" y="435864"/>
                </a:lnTo>
                <a:lnTo>
                  <a:pt x="725182" y="648525"/>
                </a:lnTo>
                <a:lnTo>
                  <a:pt x="717804" y="658368"/>
                </a:lnTo>
                <a:lnTo>
                  <a:pt x="758952" y="665988"/>
                </a:lnTo>
                <a:close/>
              </a:path>
              <a:path w="2863850" h="666114">
                <a:moveTo>
                  <a:pt x="2002536" y="105156"/>
                </a:moveTo>
                <a:lnTo>
                  <a:pt x="1988820" y="105156"/>
                </a:lnTo>
                <a:lnTo>
                  <a:pt x="1988820" y="0"/>
                </a:lnTo>
                <a:lnTo>
                  <a:pt x="1976628" y="0"/>
                </a:lnTo>
                <a:lnTo>
                  <a:pt x="1976628" y="105156"/>
                </a:lnTo>
                <a:lnTo>
                  <a:pt x="1964436" y="105156"/>
                </a:lnTo>
                <a:lnTo>
                  <a:pt x="1982724" y="143256"/>
                </a:lnTo>
                <a:lnTo>
                  <a:pt x="1999361" y="111252"/>
                </a:lnTo>
                <a:lnTo>
                  <a:pt x="2002536" y="105156"/>
                </a:lnTo>
                <a:close/>
              </a:path>
              <a:path w="2863850" h="666114">
                <a:moveTo>
                  <a:pt x="2863596" y="105156"/>
                </a:moveTo>
                <a:lnTo>
                  <a:pt x="2849880" y="105156"/>
                </a:lnTo>
                <a:lnTo>
                  <a:pt x="2849880" y="0"/>
                </a:lnTo>
                <a:lnTo>
                  <a:pt x="2837688" y="0"/>
                </a:lnTo>
                <a:lnTo>
                  <a:pt x="2837688" y="105156"/>
                </a:lnTo>
                <a:lnTo>
                  <a:pt x="2825496" y="105156"/>
                </a:lnTo>
                <a:lnTo>
                  <a:pt x="2843784" y="143256"/>
                </a:lnTo>
                <a:lnTo>
                  <a:pt x="2860421" y="111252"/>
                </a:lnTo>
                <a:lnTo>
                  <a:pt x="2863596" y="105156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5207505" y="3495550"/>
            <a:ext cx="18161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Calibri"/>
                <a:cs typeface="Calibri"/>
              </a:rPr>
              <a:t>i</a:t>
            </a:r>
            <a:r>
              <a:rPr dirty="0" sz="600" spc="-10">
                <a:latin typeface="Calibri"/>
                <a:cs typeface="Calibri"/>
              </a:rPr>
              <a:t>k</a:t>
            </a:r>
            <a:r>
              <a:rPr dirty="0" sz="900" spc="-10">
                <a:latin typeface="Calibri"/>
                <a:cs typeface="Calibri"/>
              </a:rPr>
              <a:t>(t)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231130" y="3500122"/>
            <a:ext cx="3492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I”</a:t>
            </a:r>
            <a:r>
              <a:rPr dirty="0" sz="500">
                <a:latin typeface="Calibri"/>
                <a:cs typeface="Calibri"/>
              </a:rPr>
              <a:t>k</a:t>
            </a:r>
            <a:r>
              <a:rPr dirty="0" sz="900">
                <a:latin typeface="Calibri"/>
                <a:cs typeface="Calibri"/>
              </a:rPr>
              <a:t>,</a:t>
            </a:r>
            <a:r>
              <a:rPr dirty="0" sz="900" spc="-30">
                <a:latin typeface="Times New Roman"/>
                <a:cs typeface="Times New Roman"/>
              </a:rPr>
              <a:t> </a:t>
            </a:r>
            <a:r>
              <a:rPr dirty="0" u="sng" sz="900" spc="-2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</a:t>
            </a:r>
            <a:r>
              <a:rPr dirty="0" sz="600" spc="-25">
                <a:latin typeface="Calibri"/>
                <a:cs typeface="Calibri"/>
              </a:rPr>
              <a:t>k</a:t>
            </a:r>
            <a:r>
              <a:rPr dirty="0" baseline="27777" sz="900" spc="-37">
                <a:latin typeface="Calibri"/>
                <a:cs typeface="Calibri"/>
              </a:rPr>
              <a:t>i</a:t>
            </a:r>
            <a:endParaRPr baseline="27777" sz="900">
              <a:latin typeface="Calibri"/>
              <a:cs typeface="Calibri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4256532" y="3637782"/>
            <a:ext cx="29209" cy="7620"/>
          </a:xfrm>
          <a:custGeom>
            <a:avLst/>
            <a:gdLst/>
            <a:ahLst/>
            <a:cxnLst/>
            <a:rect l="l" t="t" r="r" b="b"/>
            <a:pathLst>
              <a:path w="29210" h="7620">
                <a:moveTo>
                  <a:pt x="28955" y="0"/>
                </a:moveTo>
                <a:lnTo>
                  <a:pt x="0" y="0"/>
                </a:lnTo>
                <a:lnTo>
                  <a:pt x="0" y="7619"/>
                </a:lnTo>
                <a:lnTo>
                  <a:pt x="28955" y="7619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2465831" y="3458974"/>
            <a:ext cx="6273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0495" marR="5080" indent="-15113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I</a:t>
            </a:r>
            <a:r>
              <a:rPr dirty="0" sz="900" spc="-2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Calibri"/>
                <a:cs typeface="Calibri"/>
              </a:rPr>
              <a:t>inicial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>
                <a:latin typeface="Calibri"/>
                <a:cs typeface="Calibri"/>
              </a:rPr>
              <a:t>de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Calibri"/>
                <a:cs typeface="Calibri"/>
              </a:rPr>
              <a:t>CC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Calibri"/>
                <a:cs typeface="Calibri"/>
              </a:rPr>
              <a:t>I”</a:t>
            </a:r>
            <a:r>
              <a:rPr dirty="0" sz="500">
                <a:latin typeface="Calibri"/>
                <a:cs typeface="Calibri"/>
              </a:rPr>
              <a:t>K</a:t>
            </a:r>
            <a:r>
              <a:rPr dirty="0" sz="500" spc="7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Calibri"/>
                <a:cs typeface="Calibri"/>
              </a:rPr>
              <a:t>(I</a:t>
            </a:r>
            <a:r>
              <a:rPr dirty="0" sz="500" spc="-10">
                <a:latin typeface="Calibri"/>
                <a:cs typeface="Calibri"/>
              </a:rPr>
              <a:t>kss</a:t>
            </a:r>
            <a:r>
              <a:rPr dirty="0" sz="900" spc="-10">
                <a:latin typeface="Calibri"/>
                <a:cs typeface="Calibri"/>
              </a:rPr>
              <a:t>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112771" y="3747010"/>
            <a:ext cx="1536700" cy="578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8419">
              <a:lnSpc>
                <a:spcPct val="100000"/>
              </a:lnSpc>
              <a:spcBef>
                <a:spcPts val="100"/>
              </a:spcBef>
              <a:tabLst>
                <a:tab pos="205104" algn="l"/>
                <a:tab pos="570865" algn="l"/>
              </a:tabLst>
            </a:pPr>
            <a:r>
              <a:rPr dirty="0" baseline="9259" sz="1350" spc="-75">
                <a:latin typeface="Calibri"/>
                <a:cs typeface="Calibri"/>
              </a:rPr>
              <a:t>κ</a:t>
            </a:r>
            <a:r>
              <a:rPr dirty="0" baseline="9259" sz="1350">
                <a:latin typeface="Times New Roman"/>
                <a:cs typeface="Times New Roman"/>
              </a:rPr>
              <a:t>	</a:t>
            </a:r>
            <a:r>
              <a:rPr dirty="0" sz="900" spc="-50">
                <a:latin typeface="Calibri"/>
                <a:cs typeface="Calibri"/>
              </a:rPr>
              <a:t>μ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baseline="6172" sz="1350" spc="-37">
                <a:latin typeface="Calibri"/>
                <a:cs typeface="Calibri"/>
              </a:rPr>
              <a:t>m,n</a:t>
            </a:r>
            <a:endParaRPr baseline="6172" sz="1350">
              <a:latin typeface="Calibri"/>
              <a:cs typeface="Calibri"/>
            </a:endParaRPr>
          </a:p>
          <a:p>
            <a:pPr marL="187960">
              <a:lnSpc>
                <a:spcPct val="100000"/>
              </a:lnSpc>
              <a:spcBef>
                <a:spcPts val="765"/>
              </a:spcBef>
              <a:tabLst>
                <a:tab pos="631825" algn="l"/>
                <a:tab pos="1102360" algn="l"/>
              </a:tabLst>
            </a:pPr>
            <a:r>
              <a:rPr dirty="0" sz="900" spc="-25">
                <a:latin typeface="Calibri"/>
                <a:cs typeface="Calibri"/>
              </a:rPr>
              <a:t>I</a:t>
            </a:r>
            <a:r>
              <a:rPr dirty="0" sz="500" spc="-25">
                <a:latin typeface="Calibri"/>
                <a:cs typeface="Calibri"/>
              </a:rPr>
              <a:t>p</a:t>
            </a:r>
            <a:r>
              <a:rPr dirty="0" sz="5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Calibri"/>
                <a:cs typeface="Calibri"/>
              </a:rPr>
              <a:t>I</a:t>
            </a:r>
            <a:r>
              <a:rPr dirty="0" sz="500" spc="-25">
                <a:latin typeface="Calibri"/>
                <a:cs typeface="Calibri"/>
              </a:rPr>
              <a:t>b</a:t>
            </a:r>
            <a:r>
              <a:rPr dirty="0" sz="500">
                <a:latin typeface="Times New Roman"/>
                <a:cs typeface="Times New Roman"/>
              </a:rPr>
              <a:t>	</a:t>
            </a:r>
            <a:r>
              <a:rPr dirty="0" baseline="3086" sz="1350" spc="-37">
                <a:latin typeface="Calibri"/>
                <a:cs typeface="Calibri"/>
              </a:rPr>
              <a:t>I</a:t>
            </a:r>
            <a:r>
              <a:rPr dirty="0" baseline="5555" sz="750" spc="-37">
                <a:latin typeface="Calibri"/>
                <a:cs typeface="Calibri"/>
              </a:rPr>
              <a:t>th</a:t>
            </a:r>
            <a:endParaRPr baseline="5555" sz="750">
              <a:latin typeface="Calibri"/>
              <a:cs typeface="Calibri"/>
            </a:endParaRPr>
          </a:p>
          <a:p>
            <a:pPr algn="ctr" marL="25400" marR="30480">
              <a:lnSpc>
                <a:spcPct val="104000"/>
              </a:lnSpc>
              <a:spcBef>
                <a:spcPts val="175"/>
              </a:spcBef>
              <a:tabLst>
                <a:tab pos="479425" algn="l"/>
                <a:tab pos="1111885" algn="l"/>
              </a:tabLst>
            </a:pPr>
            <a:r>
              <a:rPr dirty="0" sz="500">
                <a:latin typeface="Arial MT"/>
                <a:cs typeface="Arial MT"/>
              </a:rPr>
              <a:t>Cortocircuito</a:t>
            </a:r>
            <a:r>
              <a:rPr dirty="0" sz="500" spc="345">
                <a:latin typeface="Arial MT"/>
                <a:cs typeface="Arial MT"/>
              </a:rPr>
              <a:t>  </a:t>
            </a:r>
            <a:r>
              <a:rPr dirty="0" baseline="5555" sz="750">
                <a:latin typeface="Arial MT"/>
                <a:cs typeface="Arial MT"/>
              </a:rPr>
              <a:t>Cortocircuito</a:t>
            </a:r>
            <a:r>
              <a:rPr dirty="0" baseline="5555" sz="750" spc="60">
                <a:latin typeface="Arial MT"/>
                <a:cs typeface="Arial MT"/>
              </a:rPr>
              <a:t> </a:t>
            </a:r>
            <a:r>
              <a:rPr dirty="0" baseline="5555" sz="750" spc="-37">
                <a:latin typeface="Arial MT"/>
                <a:cs typeface="Arial MT"/>
              </a:rPr>
              <a:t>de</a:t>
            </a:r>
            <a:r>
              <a:rPr dirty="0" baseline="5555" sz="750">
                <a:latin typeface="Arial MT"/>
                <a:cs typeface="Arial MT"/>
              </a:rPr>
              <a:t>	</a:t>
            </a:r>
            <a:r>
              <a:rPr dirty="0" baseline="5555" sz="750" spc="-89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Cortocircuito</a:t>
            </a:r>
            <a:r>
              <a:rPr dirty="0" sz="500" spc="500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de</a:t>
            </a:r>
            <a:r>
              <a:rPr dirty="0" sz="500" spc="30">
                <a:latin typeface="Arial MT"/>
                <a:cs typeface="Arial MT"/>
              </a:rPr>
              <a:t> </a:t>
            </a:r>
            <a:r>
              <a:rPr dirty="0" sz="500" spc="-20">
                <a:latin typeface="Arial MT"/>
                <a:cs typeface="Arial MT"/>
              </a:rPr>
              <a:t>Pico</a:t>
            </a:r>
            <a:r>
              <a:rPr dirty="0" sz="500">
                <a:latin typeface="Arial MT"/>
                <a:cs typeface="Arial MT"/>
              </a:rPr>
              <a:t>	</a:t>
            </a:r>
            <a:r>
              <a:rPr dirty="0" baseline="5555" sz="750" spc="-15">
                <a:latin typeface="Arial MT"/>
                <a:cs typeface="Arial MT"/>
              </a:rPr>
              <a:t>Interrupción</a:t>
            </a:r>
            <a:r>
              <a:rPr dirty="0" baseline="5555" sz="750">
                <a:latin typeface="Arial MT"/>
                <a:cs typeface="Arial MT"/>
              </a:rPr>
              <a:t>	</a:t>
            </a:r>
            <a:r>
              <a:rPr dirty="0" sz="500" spc="-10">
                <a:latin typeface="Arial MT"/>
                <a:cs typeface="Arial MT"/>
              </a:rPr>
              <a:t>Térmico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1498091" y="1411219"/>
            <a:ext cx="4558665" cy="3415665"/>
          </a:xfrm>
          <a:custGeom>
            <a:avLst/>
            <a:gdLst/>
            <a:ahLst/>
            <a:cxnLst/>
            <a:rect l="l" t="t" r="r" b="b"/>
            <a:pathLst>
              <a:path w="4558665" h="3415665">
                <a:moveTo>
                  <a:pt x="0" y="3415283"/>
                </a:moveTo>
                <a:lnTo>
                  <a:pt x="4558283" y="3415283"/>
                </a:lnTo>
                <a:lnTo>
                  <a:pt x="4558283" y="0"/>
                </a:lnTo>
                <a:lnTo>
                  <a:pt x="0" y="0"/>
                </a:lnTo>
                <a:lnTo>
                  <a:pt x="0" y="3415283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9" name="object 1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1995" y="5858254"/>
            <a:ext cx="4571999" cy="3428999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49225" rIns="0" bIns="0" rtlCol="0" vert="horz">
            <a:spAutoFit/>
          </a:bodyPr>
          <a:lstStyle/>
          <a:p>
            <a:pPr marL="1095375">
              <a:lnSpc>
                <a:spcPct val="100000"/>
              </a:lnSpc>
              <a:spcBef>
                <a:spcPts val="117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Cálculo</a:t>
            </a:r>
            <a:r>
              <a:rPr dirty="0" sz="18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Cortocircuito</a:t>
            </a:r>
            <a:endParaRPr sz="1800">
              <a:latin typeface="Calibri"/>
              <a:cs typeface="Calibri"/>
            </a:endParaRPr>
          </a:p>
          <a:p>
            <a:pPr marL="448945">
              <a:lnSpc>
                <a:spcPct val="100000"/>
              </a:lnSpc>
              <a:spcBef>
                <a:spcPts val="1595"/>
              </a:spcBef>
            </a:pPr>
            <a:r>
              <a:rPr dirty="0" sz="1200" spc="-10" b="1">
                <a:latin typeface="Calibri"/>
                <a:cs typeface="Calibri"/>
              </a:rPr>
              <a:t>Aplicación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alibri"/>
                <a:cs typeface="Calibri"/>
              </a:rPr>
              <a:t>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alibri"/>
                <a:cs typeface="Calibri"/>
              </a:rPr>
              <a:t>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planeamiento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alibri"/>
                <a:cs typeface="Calibri"/>
              </a:rPr>
              <a:t>redes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(normas)</a:t>
            </a:r>
            <a:endParaRPr sz="1200">
              <a:latin typeface="Calibri"/>
              <a:cs typeface="Calibri"/>
            </a:endParaRPr>
          </a:p>
          <a:p>
            <a:pPr marL="620395" indent="-171450">
              <a:lnSpc>
                <a:spcPct val="100000"/>
              </a:lnSpc>
              <a:spcBef>
                <a:spcPts val="250"/>
              </a:spcBef>
              <a:buFont typeface="Wingdings"/>
              <a:buChar char=""/>
              <a:tabLst>
                <a:tab pos="620395" algn="l"/>
              </a:tabLst>
            </a:pPr>
            <a:r>
              <a:rPr dirty="0" sz="1000">
                <a:latin typeface="Calibri"/>
                <a:cs typeface="Calibri"/>
              </a:rPr>
              <a:t>Elección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ajuste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las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protecciones</a:t>
            </a:r>
            <a:endParaRPr sz="1000">
              <a:latin typeface="Calibri"/>
              <a:cs typeface="Calibri"/>
            </a:endParaRPr>
          </a:p>
          <a:p>
            <a:pPr marL="620395" indent="-171450">
              <a:lnSpc>
                <a:spcPct val="100000"/>
              </a:lnSpc>
              <a:spcBef>
                <a:spcPts val="240"/>
              </a:spcBef>
              <a:buFont typeface="Wingdings"/>
              <a:buChar char=""/>
              <a:tabLst>
                <a:tab pos="620395" algn="l"/>
              </a:tabLst>
            </a:pPr>
            <a:r>
              <a:rPr dirty="0" sz="1000" spc="-10">
                <a:latin typeface="Calibri"/>
                <a:cs typeface="Calibri"/>
              </a:rPr>
              <a:t>Dimensionamiento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las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mallas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tierra</a:t>
            </a:r>
            <a:endParaRPr sz="1000">
              <a:latin typeface="Calibri"/>
              <a:cs typeface="Calibri"/>
            </a:endParaRPr>
          </a:p>
          <a:p>
            <a:pPr marL="620395" indent="-171450">
              <a:lnSpc>
                <a:spcPct val="100000"/>
              </a:lnSpc>
              <a:spcBef>
                <a:spcPts val="240"/>
              </a:spcBef>
              <a:buFont typeface="Wingdings"/>
              <a:buChar char=""/>
              <a:tabLst>
                <a:tab pos="620395" algn="l"/>
              </a:tabLst>
            </a:pPr>
            <a:r>
              <a:rPr dirty="0" sz="1000" spc="-10">
                <a:latin typeface="Calibri"/>
                <a:cs typeface="Calibri"/>
              </a:rPr>
              <a:t>Capacidad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térmica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cables</a:t>
            </a:r>
            <a:endParaRPr sz="1000">
              <a:latin typeface="Calibri"/>
              <a:cs typeface="Calibri"/>
            </a:endParaRPr>
          </a:p>
          <a:p>
            <a:pPr marL="620395" marR="195580" indent="-171450">
              <a:lnSpc>
                <a:spcPct val="100000"/>
              </a:lnSpc>
              <a:spcBef>
                <a:spcPts val="240"/>
              </a:spcBef>
              <a:buFont typeface="Wingdings"/>
              <a:buChar char=""/>
              <a:tabLst>
                <a:tab pos="621665" algn="l"/>
              </a:tabLst>
            </a:pPr>
            <a:r>
              <a:rPr dirty="0" sz="1000" spc="-10">
                <a:latin typeface="Calibri"/>
                <a:cs typeface="Calibri"/>
              </a:rPr>
              <a:t>Verificación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suficiente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nivel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cortocircuito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en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determinados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puntos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	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carga</a:t>
            </a:r>
            <a:endParaRPr sz="1000">
              <a:latin typeface="Calibri"/>
              <a:cs typeface="Calibri"/>
            </a:endParaRPr>
          </a:p>
          <a:p>
            <a:pPr marL="620395" indent="-171450">
              <a:lnSpc>
                <a:spcPct val="100000"/>
              </a:lnSpc>
              <a:spcBef>
                <a:spcPts val="240"/>
              </a:spcBef>
              <a:buFont typeface="Wingdings"/>
              <a:buChar char=""/>
              <a:tabLst>
                <a:tab pos="620395" algn="l"/>
              </a:tabLst>
            </a:pPr>
            <a:r>
              <a:rPr dirty="0" sz="1000">
                <a:latin typeface="Calibri"/>
                <a:cs typeface="Calibri"/>
              </a:rPr>
              <a:t>Problemas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inducción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producidos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por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fallas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asimétricas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95"/>
              </a:spcBef>
              <a:buFont typeface="Wingdings"/>
              <a:buChar char=""/>
            </a:pPr>
            <a:endParaRPr sz="1000">
              <a:latin typeface="Calibri"/>
              <a:cs typeface="Calibri"/>
            </a:endParaRPr>
          </a:p>
          <a:p>
            <a:pPr marL="448945">
              <a:lnSpc>
                <a:spcPct val="100000"/>
              </a:lnSpc>
              <a:spcBef>
                <a:spcPts val="5"/>
              </a:spcBef>
            </a:pPr>
            <a:r>
              <a:rPr dirty="0" sz="1200" spc="-10" b="1">
                <a:latin typeface="Calibri"/>
                <a:cs typeface="Calibri"/>
              </a:rPr>
              <a:t>Aplicaciones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alibri"/>
                <a:cs typeface="Calibri"/>
              </a:rPr>
              <a:t>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alibri"/>
                <a:cs typeface="Calibri"/>
              </a:rPr>
              <a:t>la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operación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alibri"/>
                <a:cs typeface="Calibri"/>
              </a:rPr>
              <a:t>la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alibri"/>
                <a:cs typeface="Calibri"/>
              </a:rPr>
              <a:t>red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(completo)</a:t>
            </a:r>
            <a:endParaRPr sz="1200">
              <a:latin typeface="Calibri"/>
              <a:cs typeface="Calibri"/>
            </a:endParaRPr>
          </a:p>
          <a:p>
            <a:pPr marL="620395" indent="-171450">
              <a:lnSpc>
                <a:spcPct val="100000"/>
              </a:lnSpc>
              <a:spcBef>
                <a:spcPts val="245"/>
              </a:spcBef>
              <a:buFont typeface="Wingdings"/>
              <a:buChar char=""/>
              <a:tabLst>
                <a:tab pos="620395" algn="l"/>
              </a:tabLst>
            </a:pPr>
            <a:r>
              <a:rPr dirty="0" sz="1000" spc="-10">
                <a:latin typeface="Calibri"/>
                <a:cs typeface="Calibri"/>
              </a:rPr>
              <a:t>Verificación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los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límites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CC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en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caso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reconfiguración</a:t>
            </a:r>
            <a:endParaRPr sz="1000">
              <a:latin typeface="Calibri"/>
              <a:cs typeface="Calibri"/>
            </a:endParaRPr>
          </a:p>
          <a:p>
            <a:pPr marL="620395" indent="-171450">
              <a:lnSpc>
                <a:spcPct val="100000"/>
              </a:lnSpc>
              <a:spcBef>
                <a:spcPts val="240"/>
              </a:spcBef>
              <a:buFont typeface="Wingdings"/>
              <a:buChar char=""/>
              <a:tabLst>
                <a:tab pos="620395" algn="l"/>
              </a:tabLst>
            </a:pPr>
            <a:r>
              <a:rPr dirty="0" sz="1000" spc="-10">
                <a:latin typeface="Calibri"/>
                <a:cs typeface="Calibri"/>
              </a:rPr>
              <a:t>Localización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fallas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basadas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en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impedancia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Calibri"/>
                <a:cs typeface="Calibri"/>
              </a:rPr>
              <a:t>falla</a:t>
            </a:r>
            <a:endParaRPr sz="1000">
              <a:latin typeface="Calibri"/>
              <a:cs typeface="Calibri"/>
            </a:endParaRPr>
          </a:p>
          <a:p>
            <a:pPr marL="620395" indent="-171450">
              <a:lnSpc>
                <a:spcPct val="100000"/>
              </a:lnSpc>
              <a:spcBef>
                <a:spcPts val="240"/>
              </a:spcBef>
              <a:buFont typeface="Wingdings"/>
              <a:buChar char=""/>
              <a:tabLst>
                <a:tab pos="620395" algn="l"/>
              </a:tabLst>
            </a:pPr>
            <a:r>
              <a:rPr dirty="0" sz="1000">
                <a:latin typeface="Calibri"/>
                <a:cs typeface="Calibri"/>
              </a:rPr>
              <a:t>Clarificación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operación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fallida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protecciones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1995" y="1405123"/>
              <a:ext cx="4571999" cy="3428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990344" y="2252466"/>
              <a:ext cx="3836035" cy="2345690"/>
            </a:xfrm>
            <a:custGeom>
              <a:avLst/>
              <a:gdLst/>
              <a:ahLst/>
              <a:cxnLst/>
              <a:rect l="l" t="t" r="r" b="b"/>
              <a:pathLst>
                <a:path w="3836035" h="2345690">
                  <a:moveTo>
                    <a:pt x="3835908" y="0"/>
                  </a:moveTo>
                  <a:lnTo>
                    <a:pt x="0" y="0"/>
                  </a:lnTo>
                  <a:lnTo>
                    <a:pt x="0" y="2345436"/>
                  </a:lnTo>
                  <a:lnTo>
                    <a:pt x="3835908" y="2345436"/>
                  </a:lnTo>
                  <a:lnTo>
                    <a:pt x="3835908" y="2342388"/>
                  </a:lnTo>
                  <a:lnTo>
                    <a:pt x="4572" y="2342388"/>
                  </a:lnTo>
                  <a:lnTo>
                    <a:pt x="1524" y="2340864"/>
                  </a:lnTo>
                  <a:lnTo>
                    <a:pt x="4572" y="2340864"/>
                  </a:lnTo>
                  <a:lnTo>
                    <a:pt x="4572" y="4572"/>
                  </a:lnTo>
                  <a:lnTo>
                    <a:pt x="1524" y="4572"/>
                  </a:lnTo>
                  <a:lnTo>
                    <a:pt x="4572" y="1524"/>
                  </a:lnTo>
                  <a:lnTo>
                    <a:pt x="3835908" y="1524"/>
                  </a:lnTo>
                  <a:lnTo>
                    <a:pt x="3835908" y="0"/>
                  </a:lnTo>
                  <a:close/>
                </a:path>
                <a:path w="3836035" h="2345690">
                  <a:moveTo>
                    <a:pt x="4572" y="2340864"/>
                  </a:moveTo>
                  <a:lnTo>
                    <a:pt x="1524" y="2340864"/>
                  </a:lnTo>
                  <a:lnTo>
                    <a:pt x="4572" y="2342388"/>
                  </a:lnTo>
                  <a:lnTo>
                    <a:pt x="4572" y="2340864"/>
                  </a:lnTo>
                  <a:close/>
                </a:path>
                <a:path w="3836035" h="2345690">
                  <a:moveTo>
                    <a:pt x="3831336" y="2340864"/>
                  </a:moveTo>
                  <a:lnTo>
                    <a:pt x="4572" y="2340864"/>
                  </a:lnTo>
                  <a:lnTo>
                    <a:pt x="4572" y="2342388"/>
                  </a:lnTo>
                  <a:lnTo>
                    <a:pt x="3831336" y="2342388"/>
                  </a:lnTo>
                  <a:lnTo>
                    <a:pt x="3831336" y="2340864"/>
                  </a:lnTo>
                  <a:close/>
                </a:path>
                <a:path w="3836035" h="2345690">
                  <a:moveTo>
                    <a:pt x="3831336" y="1524"/>
                  </a:moveTo>
                  <a:lnTo>
                    <a:pt x="3831336" y="2342388"/>
                  </a:lnTo>
                  <a:lnTo>
                    <a:pt x="3832860" y="2340864"/>
                  </a:lnTo>
                  <a:lnTo>
                    <a:pt x="3835908" y="2340864"/>
                  </a:lnTo>
                  <a:lnTo>
                    <a:pt x="3835908" y="4572"/>
                  </a:lnTo>
                  <a:lnTo>
                    <a:pt x="3832860" y="4572"/>
                  </a:lnTo>
                  <a:lnTo>
                    <a:pt x="3831336" y="1524"/>
                  </a:lnTo>
                  <a:close/>
                </a:path>
                <a:path w="3836035" h="2345690">
                  <a:moveTo>
                    <a:pt x="3835908" y="2340864"/>
                  </a:moveTo>
                  <a:lnTo>
                    <a:pt x="3832860" y="2340864"/>
                  </a:lnTo>
                  <a:lnTo>
                    <a:pt x="3831336" y="2342388"/>
                  </a:lnTo>
                  <a:lnTo>
                    <a:pt x="3835908" y="2342388"/>
                  </a:lnTo>
                  <a:lnTo>
                    <a:pt x="3835908" y="2340864"/>
                  </a:lnTo>
                  <a:close/>
                </a:path>
                <a:path w="3836035" h="2345690">
                  <a:moveTo>
                    <a:pt x="4572" y="1524"/>
                  </a:moveTo>
                  <a:lnTo>
                    <a:pt x="1524" y="4572"/>
                  </a:lnTo>
                  <a:lnTo>
                    <a:pt x="4572" y="4572"/>
                  </a:lnTo>
                  <a:lnTo>
                    <a:pt x="4572" y="1524"/>
                  </a:lnTo>
                  <a:close/>
                </a:path>
                <a:path w="3836035" h="2345690">
                  <a:moveTo>
                    <a:pt x="3831336" y="1524"/>
                  </a:moveTo>
                  <a:lnTo>
                    <a:pt x="4572" y="1524"/>
                  </a:lnTo>
                  <a:lnTo>
                    <a:pt x="4572" y="4572"/>
                  </a:lnTo>
                  <a:lnTo>
                    <a:pt x="3831336" y="4572"/>
                  </a:lnTo>
                  <a:lnTo>
                    <a:pt x="3831336" y="1524"/>
                  </a:lnTo>
                  <a:close/>
                </a:path>
                <a:path w="3836035" h="2345690">
                  <a:moveTo>
                    <a:pt x="3835908" y="1524"/>
                  </a:moveTo>
                  <a:lnTo>
                    <a:pt x="3831336" y="1524"/>
                  </a:lnTo>
                  <a:lnTo>
                    <a:pt x="3832860" y="4572"/>
                  </a:lnTo>
                  <a:lnTo>
                    <a:pt x="3835908" y="4572"/>
                  </a:lnTo>
                  <a:lnTo>
                    <a:pt x="3835908" y="152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86055" rIns="0" bIns="0" rtlCol="0" vert="horz">
            <a:spAutoFit/>
          </a:bodyPr>
          <a:lstStyle/>
          <a:p>
            <a:pPr marL="1029969">
              <a:lnSpc>
                <a:spcPct val="100000"/>
              </a:lnSpc>
              <a:spcBef>
                <a:spcPts val="146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Corriente</a:t>
            </a:r>
            <a:r>
              <a:rPr dirty="0" sz="1800" spc="-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Cortocircuito</a:t>
            </a:r>
            <a:endParaRPr sz="1800">
              <a:latin typeface="Calibri"/>
              <a:cs typeface="Calibri"/>
            </a:endParaRPr>
          </a:p>
          <a:p>
            <a:pPr algn="ctr" marL="152400">
              <a:lnSpc>
                <a:spcPct val="100000"/>
              </a:lnSpc>
              <a:spcBef>
                <a:spcPts val="1065"/>
              </a:spcBef>
            </a:pP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(Lejana</a:t>
            </a:r>
            <a:r>
              <a:rPr dirty="0" sz="12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al</a:t>
            </a:r>
            <a:r>
              <a:rPr dirty="0" sz="1200" spc="-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Generador)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132076" y="6812274"/>
              <a:ext cx="3589020" cy="2108200"/>
            </a:xfrm>
            <a:custGeom>
              <a:avLst/>
              <a:gdLst/>
              <a:ahLst/>
              <a:cxnLst/>
              <a:rect l="l" t="t" r="r" b="b"/>
              <a:pathLst>
                <a:path w="3589020" h="2108200">
                  <a:moveTo>
                    <a:pt x="3589020" y="0"/>
                  </a:moveTo>
                  <a:lnTo>
                    <a:pt x="0" y="0"/>
                  </a:lnTo>
                  <a:lnTo>
                    <a:pt x="0" y="2107692"/>
                  </a:lnTo>
                  <a:lnTo>
                    <a:pt x="3589020" y="2107692"/>
                  </a:lnTo>
                  <a:lnTo>
                    <a:pt x="3589020" y="2104644"/>
                  </a:lnTo>
                  <a:lnTo>
                    <a:pt x="4572" y="2104644"/>
                  </a:lnTo>
                  <a:lnTo>
                    <a:pt x="3048" y="2103120"/>
                  </a:lnTo>
                  <a:lnTo>
                    <a:pt x="4572" y="2103120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4572" y="3048"/>
                  </a:lnTo>
                  <a:lnTo>
                    <a:pt x="3589020" y="3048"/>
                  </a:lnTo>
                  <a:lnTo>
                    <a:pt x="3589020" y="0"/>
                  </a:lnTo>
                  <a:close/>
                </a:path>
                <a:path w="3589020" h="2108200">
                  <a:moveTo>
                    <a:pt x="4572" y="2103120"/>
                  </a:moveTo>
                  <a:lnTo>
                    <a:pt x="3048" y="2103120"/>
                  </a:lnTo>
                  <a:lnTo>
                    <a:pt x="4572" y="2104644"/>
                  </a:lnTo>
                  <a:lnTo>
                    <a:pt x="4572" y="2103120"/>
                  </a:lnTo>
                  <a:close/>
                </a:path>
                <a:path w="3589020" h="2108200">
                  <a:moveTo>
                    <a:pt x="3584448" y="2103120"/>
                  </a:moveTo>
                  <a:lnTo>
                    <a:pt x="4572" y="2103120"/>
                  </a:lnTo>
                  <a:lnTo>
                    <a:pt x="4572" y="2104644"/>
                  </a:lnTo>
                  <a:lnTo>
                    <a:pt x="3584448" y="2104644"/>
                  </a:lnTo>
                  <a:lnTo>
                    <a:pt x="3584448" y="2103120"/>
                  </a:lnTo>
                  <a:close/>
                </a:path>
                <a:path w="3589020" h="2108200">
                  <a:moveTo>
                    <a:pt x="3584448" y="3048"/>
                  </a:moveTo>
                  <a:lnTo>
                    <a:pt x="3584448" y="2104644"/>
                  </a:lnTo>
                  <a:lnTo>
                    <a:pt x="3585972" y="2103120"/>
                  </a:lnTo>
                  <a:lnTo>
                    <a:pt x="3589020" y="2103120"/>
                  </a:lnTo>
                  <a:lnTo>
                    <a:pt x="3589020" y="4572"/>
                  </a:lnTo>
                  <a:lnTo>
                    <a:pt x="3585972" y="4572"/>
                  </a:lnTo>
                  <a:lnTo>
                    <a:pt x="3584448" y="3048"/>
                  </a:lnTo>
                  <a:close/>
                </a:path>
                <a:path w="3589020" h="2108200">
                  <a:moveTo>
                    <a:pt x="3589020" y="2103120"/>
                  </a:moveTo>
                  <a:lnTo>
                    <a:pt x="3585972" y="2103120"/>
                  </a:lnTo>
                  <a:lnTo>
                    <a:pt x="3584448" y="2104644"/>
                  </a:lnTo>
                  <a:lnTo>
                    <a:pt x="3589020" y="2104644"/>
                  </a:lnTo>
                  <a:lnTo>
                    <a:pt x="3589020" y="2103120"/>
                  </a:lnTo>
                  <a:close/>
                </a:path>
                <a:path w="3589020" h="2108200">
                  <a:moveTo>
                    <a:pt x="4572" y="3048"/>
                  </a:moveTo>
                  <a:lnTo>
                    <a:pt x="3048" y="4572"/>
                  </a:lnTo>
                  <a:lnTo>
                    <a:pt x="4572" y="4572"/>
                  </a:lnTo>
                  <a:lnTo>
                    <a:pt x="4572" y="3048"/>
                  </a:lnTo>
                  <a:close/>
                </a:path>
                <a:path w="3589020" h="2108200">
                  <a:moveTo>
                    <a:pt x="3584448" y="3048"/>
                  </a:moveTo>
                  <a:lnTo>
                    <a:pt x="4572" y="3048"/>
                  </a:lnTo>
                  <a:lnTo>
                    <a:pt x="4572" y="4572"/>
                  </a:lnTo>
                  <a:lnTo>
                    <a:pt x="3584448" y="4572"/>
                  </a:lnTo>
                  <a:lnTo>
                    <a:pt x="3584448" y="3048"/>
                  </a:lnTo>
                  <a:close/>
                </a:path>
                <a:path w="3589020" h="2108200">
                  <a:moveTo>
                    <a:pt x="3589020" y="3048"/>
                  </a:moveTo>
                  <a:lnTo>
                    <a:pt x="3584448" y="3048"/>
                  </a:lnTo>
                  <a:lnTo>
                    <a:pt x="3585972" y="4572"/>
                  </a:lnTo>
                  <a:lnTo>
                    <a:pt x="3589020" y="4572"/>
                  </a:lnTo>
                  <a:lnTo>
                    <a:pt x="3589020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84150" rIns="0" bIns="0" rtlCol="0" vert="horz">
            <a:spAutoFit/>
          </a:bodyPr>
          <a:lstStyle/>
          <a:p>
            <a:pPr marL="1029969">
              <a:lnSpc>
                <a:spcPct val="100000"/>
              </a:lnSpc>
              <a:spcBef>
                <a:spcPts val="145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Corriente</a:t>
            </a:r>
            <a:r>
              <a:rPr dirty="0" sz="1800" spc="-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Cortocircuito</a:t>
            </a:r>
            <a:endParaRPr sz="1800">
              <a:latin typeface="Calibri"/>
              <a:cs typeface="Calibri"/>
            </a:endParaRPr>
          </a:p>
          <a:p>
            <a:pPr algn="ctr" marL="271780">
              <a:lnSpc>
                <a:spcPct val="100000"/>
              </a:lnSpc>
              <a:spcBef>
                <a:spcPts val="1080"/>
              </a:spcBef>
            </a:pP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(Cercana</a:t>
            </a:r>
            <a:r>
              <a:rPr dirty="0" sz="12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al</a:t>
            </a:r>
            <a:r>
              <a:rPr dirty="0" sz="12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Generador)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06675" y="2006603"/>
            <a:ext cx="219710" cy="2574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dirty="0" baseline="-21367" sz="975" spc="-37" b="1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endParaRPr baseline="-21367" sz="975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650">
              <a:latin typeface="Calibri"/>
              <a:cs typeface="Calibri"/>
            </a:endParaRPr>
          </a:p>
          <a:p>
            <a:pPr marL="25400" marR="55880">
              <a:lnSpc>
                <a:spcPct val="100000"/>
              </a:lnSpc>
              <a:spcBef>
                <a:spcPts val="5"/>
              </a:spcBef>
            </a:pPr>
            <a:r>
              <a:rPr dirty="0" baseline="13888" sz="1500" spc="-37" b="1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dirty="0" sz="650" spc="-25" b="1">
                <a:solidFill>
                  <a:srgbClr val="001F5F"/>
                </a:solidFill>
                <a:latin typeface="Calibri"/>
                <a:cs typeface="Calibri"/>
              </a:rPr>
              <a:t>dc</a:t>
            </a:r>
            <a:r>
              <a:rPr dirty="0" sz="650" spc="5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000" spc="-25" b="1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dirty="0" baseline="-21367" sz="975" spc="-37" b="1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dirty="0" sz="1000" spc="-25" b="1">
                <a:solidFill>
                  <a:srgbClr val="001F5F"/>
                </a:solidFill>
                <a:latin typeface="Calibri"/>
                <a:cs typeface="Calibri"/>
              </a:rPr>
              <a:t>"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650">
              <a:latin typeface="Calibri"/>
              <a:cs typeface="Calibri"/>
            </a:endParaRPr>
          </a:p>
          <a:p>
            <a:pPr marL="25400" marR="81915">
              <a:lnSpc>
                <a:spcPct val="120000"/>
              </a:lnSpc>
            </a:pPr>
            <a:r>
              <a:rPr dirty="0" sz="1000" spc="-25" b="1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dirty="0" baseline="-21367" sz="975" spc="-37" b="1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dirty="0" sz="1000" spc="-25" b="1">
                <a:solidFill>
                  <a:srgbClr val="001F5F"/>
                </a:solidFill>
                <a:latin typeface="Calibri"/>
                <a:cs typeface="Calibri"/>
              </a:rPr>
              <a:t>'</a:t>
            </a:r>
            <a:r>
              <a:rPr dirty="0" sz="10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000" spc="-25" b="1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dirty="0" baseline="-21367" sz="975" spc="-37" b="1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endParaRPr baseline="-21367" sz="975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100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5"/>
              </a:spcBef>
            </a:pPr>
            <a:r>
              <a:rPr dirty="0" sz="1000" spc="-25" b="1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dirty="0" baseline="-21367" sz="975" spc="-37" b="1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endParaRPr baseline="-21367" sz="975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650">
              <a:latin typeface="Calibri"/>
              <a:cs typeface="Calibri"/>
            </a:endParaRPr>
          </a:p>
          <a:p>
            <a:pPr marL="25400" marR="30480">
              <a:lnSpc>
                <a:spcPct val="233000"/>
              </a:lnSpc>
            </a:pPr>
            <a:r>
              <a:rPr dirty="0" baseline="13888" sz="1500" spc="-37" b="1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dirty="0" sz="650" spc="-25" b="1">
                <a:solidFill>
                  <a:srgbClr val="001F5F"/>
                </a:solidFill>
                <a:latin typeface="Calibri"/>
                <a:cs typeface="Calibri"/>
              </a:rPr>
              <a:t>th</a:t>
            </a:r>
            <a:r>
              <a:rPr dirty="0" sz="650" spc="5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000" spc="-25" b="1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dirty="0" baseline="-21367" sz="975" spc="-37" b="1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dirty="0" sz="1000" spc="-25" b="1">
                <a:solidFill>
                  <a:srgbClr val="001F5F"/>
                </a:solidFill>
                <a:latin typeface="Calibri"/>
                <a:cs typeface="Calibri"/>
              </a:rPr>
              <a:t>"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989576" y="4431787"/>
            <a:ext cx="718185" cy="121920"/>
          </a:xfrm>
          <a:custGeom>
            <a:avLst/>
            <a:gdLst/>
            <a:ahLst/>
            <a:cxnLst/>
            <a:rect l="l" t="t" r="r" b="b"/>
            <a:pathLst>
              <a:path w="718185" h="121920">
                <a:moveTo>
                  <a:pt x="717803" y="0"/>
                </a:moveTo>
                <a:lnTo>
                  <a:pt x="71627" y="0"/>
                </a:lnTo>
                <a:lnTo>
                  <a:pt x="41147" y="105155"/>
                </a:lnTo>
                <a:lnTo>
                  <a:pt x="19811" y="56387"/>
                </a:lnTo>
                <a:lnTo>
                  <a:pt x="0" y="65531"/>
                </a:lnTo>
                <a:lnTo>
                  <a:pt x="1523" y="71627"/>
                </a:lnTo>
                <a:lnTo>
                  <a:pt x="12191" y="65531"/>
                </a:lnTo>
                <a:lnTo>
                  <a:pt x="36575" y="121919"/>
                </a:lnTo>
                <a:lnTo>
                  <a:pt x="42671" y="121919"/>
                </a:lnTo>
                <a:lnTo>
                  <a:pt x="76199" y="7619"/>
                </a:lnTo>
                <a:lnTo>
                  <a:pt x="717803" y="7619"/>
                </a:lnTo>
                <a:lnTo>
                  <a:pt x="7178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589274" y="1457963"/>
            <a:ext cx="3129280" cy="3123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55295" marR="944244" indent="-360045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C00000"/>
                </a:solidFill>
                <a:latin typeface="Calibri"/>
                <a:cs typeface="Calibri"/>
              </a:rPr>
              <a:t>Magnitudes</a:t>
            </a:r>
            <a:r>
              <a:rPr dirty="0" sz="1600" spc="-10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C00000"/>
                </a:solidFill>
                <a:latin typeface="Calibri"/>
                <a:cs typeface="Calibri"/>
              </a:rPr>
              <a:t>importantes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Calibri"/>
                <a:cs typeface="Calibri"/>
              </a:rPr>
              <a:t>en</a:t>
            </a:r>
            <a:r>
              <a:rPr dirty="0" sz="1600" spc="-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C00000"/>
                </a:solidFill>
                <a:latin typeface="Calibri"/>
                <a:cs typeface="Calibri"/>
              </a:rPr>
              <a:t>cálculo</a:t>
            </a:r>
            <a:r>
              <a:rPr dirty="0" sz="16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600" spc="-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25" b="1">
                <a:solidFill>
                  <a:srgbClr val="C00000"/>
                </a:solidFill>
                <a:latin typeface="Calibri"/>
                <a:cs typeface="Calibri"/>
              </a:rPr>
              <a:t>CC</a:t>
            </a:r>
            <a:endParaRPr sz="1600">
              <a:latin typeface="Calibri"/>
              <a:cs typeface="Calibri"/>
            </a:endParaRPr>
          </a:p>
          <a:p>
            <a:pPr marR="395605">
              <a:lnSpc>
                <a:spcPct val="120000"/>
              </a:lnSpc>
              <a:spcBef>
                <a:spcPts val="240"/>
              </a:spcBef>
            </a:pPr>
            <a:r>
              <a:rPr dirty="0" sz="1000" spc="-10">
                <a:latin typeface="Calibri"/>
                <a:cs typeface="Calibri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pico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-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máximo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valor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instantáneo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posible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corriente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cortocircuito</a:t>
            </a:r>
            <a:endParaRPr sz="1000">
              <a:latin typeface="Calibri"/>
              <a:cs typeface="Calibri"/>
            </a:endParaRPr>
          </a:p>
          <a:p>
            <a:pPr marR="326390">
              <a:lnSpc>
                <a:spcPct val="120000"/>
              </a:lnSpc>
            </a:pPr>
            <a:r>
              <a:rPr dirty="0" sz="1000" spc="-10">
                <a:latin typeface="Calibri"/>
                <a:cs typeface="Calibri"/>
              </a:rPr>
              <a:t>Componente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DC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cortocircuito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Componente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AC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corriente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solidFill>
                  <a:srgbClr val="001F5F"/>
                </a:solidFill>
                <a:latin typeface="Calibri"/>
                <a:cs typeface="Calibri"/>
              </a:rPr>
              <a:t>inicial</a:t>
            </a:r>
            <a:r>
              <a:rPr dirty="0" sz="10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cortocircuito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(sub-transitoria)</a:t>
            </a:r>
            <a:endParaRPr sz="1000">
              <a:latin typeface="Calibri"/>
              <a:cs typeface="Calibri"/>
            </a:endParaRPr>
          </a:p>
          <a:p>
            <a:pPr marR="85090">
              <a:lnSpc>
                <a:spcPct val="120000"/>
              </a:lnSpc>
            </a:pPr>
            <a:r>
              <a:rPr dirty="0" sz="1000" spc="-10">
                <a:latin typeface="Calibri"/>
                <a:cs typeface="Calibri"/>
              </a:rPr>
              <a:t>Componente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AC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corriente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solidFill>
                  <a:srgbClr val="001F5F"/>
                </a:solidFill>
                <a:latin typeface="Calibri"/>
                <a:cs typeface="Calibri"/>
              </a:rPr>
              <a:t>transitoria</a:t>
            </a:r>
            <a:r>
              <a:rPr dirty="0" sz="10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cortocircuito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Componente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AC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corriente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solidFill>
                  <a:srgbClr val="001F5F"/>
                </a:solidFill>
                <a:latin typeface="Calibri"/>
                <a:cs typeface="Calibri"/>
              </a:rPr>
              <a:t>permanente</a:t>
            </a:r>
            <a:r>
              <a:rPr dirty="0" sz="10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(estado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estacionario)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6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cortocircuito</a:t>
            </a:r>
            <a:endParaRPr sz="1000">
              <a:latin typeface="Calibri"/>
              <a:cs typeface="Calibri"/>
            </a:endParaRPr>
          </a:p>
          <a:p>
            <a:pPr marR="38735">
              <a:lnSpc>
                <a:spcPct val="120000"/>
              </a:lnSpc>
            </a:pPr>
            <a:r>
              <a:rPr dirty="0" sz="1000" spc="-10">
                <a:latin typeface="Calibri"/>
                <a:cs typeface="Calibri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interrupción,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valor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eficaz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componente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Calibri"/>
                <a:cs typeface="Calibri"/>
              </a:rPr>
              <a:t>AC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corriente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cortocircuito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el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momento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Calibri"/>
                <a:cs typeface="Calibri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separación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contacto</a:t>
            </a:r>
            <a:endParaRPr sz="1000">
              <a:latin typeface="Calibri"/>
              <a:cs typeface="Calibri"/>
            </a:endParaRPr>
          </a:p>
          <a:p>
            <a:pPr marR="187325">
              <a:lnSpc>
                <a:spcPct val="120000"/>
              </a:lnSpc>
            </a:pPr>
            <a:r>
              <a:rPr dirty="0" sz="1000" spc="-10">
                <a:latin typeface="Calibri"/>
                <a:cs typeface="Calibri"/>
              </a:rPr>
              <a:t>Valor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eficaz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una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que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tiene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el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mismo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efecto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térmico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igual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duración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que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cortocircuito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95"/>
              </a:spcBef>
              <a:tabLst>
                <a:tab pos="2480945" algn="l"/>
              </a:tabLst>
            </a:pPr>
            <a:r>
              <a:rPr dirty="0" sz="1000" spc="-10">
                <a:latin typeface="Calibri"/>
                <a:cs typeface="Calibri"/>
              </a:rPr>
              <a:t>Capacidad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Inicial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Simétrica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cortocircuito</a:t>
            </a:r>
            <a:r>
              <a:rPr dirty="0" sz="1000" spc="17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Calibri"/>
                <a:cs typeface="Calibri"/>
              </a:rPr>
              <a:t>=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Cambria Math"/>
                <a:cs typeface="Cambria Math"/>
              </a:rPr>
              <a:t>3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Cambria Math"/>
                <a:cs typeface="Cambria Math"/>
              </a:rPr>
              <a:t>∗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Cambria Math"/>
                <a:cs typeface="Cambria Math"/>
              </a:rPr>
              <a:t>𝑈𝑛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Cambria Math"/>
                <a:cs typeface="Cambria Math"/>
              </a:rPr>
              <a:t>∗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Cambria Math"/>
                <a:cs typeface="Cambria Math"/>
              </a:rPr>
              <a:t>𝐼𝑘"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1498091" y="1411219"/>
            <a:ext cx="4558665" cy="3415665"/>
          </a:xfrm>
          <a:custGeom>
            <a:avLst/>
            <a:gdLst/>
            <a:ahLst/>
            <a:cxnLst/>
            <a:rect l="l" t="t" r="r" b="b"/>
            <a:pathLst>
              <a:path w="4558665" h="3415665">
                <a:moveTo>
                  <a:pt x="0" y="3415283"/>
                </a:moveTo>
                <a:lnTo>
                  <a:pt x="4558283" y="3415283"/>
                </a:lnTo>
                <a:lnTo>
                  <a:pt x="4558283" y="0"/>
                </a:lnTo>
                <a:lnTo>
                  <a:pt x="0" y="0"/>
                </a:lnTo>
                <a:lnTo>
                  <a:pt x="0" y="3415283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7315" y="6568434"/>
              <a:ext cx="3593591" cy="194614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150364" y="6568434"/>
              <a:ext cx="3589020" cy="1948180"/>
            </a:xfrm>
            <a:custGeom>
              <a:avLst/>
              <a:gdLst/>
              <a:ahLst/>
              <a:cxnLst/>
              <a:rect l="l" t="t" r="r" b="b"/>
              <a:pathLst>
                <a:path w="3589020" h="1948179">
                  <a:moveTo>
                    <a:pt x="3589020" y="0"/>
                  </a:moveTo>
                  <a:lnTo>
                    <a:pt x="0" y="0"/>
                  </a:lnTo>
                  <a:lnTo>
                    <a:pt x="0" y="1947672"/>
                  </a:lnTo>
                  <a:lnTo>
                    <a:pt x="3589020" y="1947672"/>
                  </a:lnTo>
                  <a:lnTo>
                    <a:pt x="3589020" y="1944624"/>
                  </a:lnTo>
                  <a:lnTo>
                    <a:pt x="4572" y="1944624"/>
                  </a:lnTo>
                  <a:lnTo>
                    <a:pt x="3048" y="1941576"/>
                  </a:lnTo>
                  <a:lnTo>
                    <a:pt x="4572" y="1941576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4572" y="3048"/>
                  </a:lnTo>
                  <a:lnTo>
                    <a:pt x="3589020" y="3048"/>
                  </a:lnTo>
                  <a:lnTo>
                    <a:pt x="3589020" y="0"/>
                  </a:lnTo>
                  <a:close/>
                </a:path>
                <a:path w="3589020" h="1948179">
                  <a:moveTo>
                    <a:pt x="4572" y="1941576"/>
                  </a:moveTo>
                  <a:lnTo>
                    <a:pt x="3048" y="1941576"/>
                  </a:lnTo>
                  <a:lnTo>
                    <a:pt x="4572" y="1944624"/>
                  </a:lnTo>
                  <a:lnTo>
                    <a:pt x="4572" y="1941576"/>
                  </a:lnTo>
                  <a:close/>
                </a:path>
                <a:path w="3589020" h="1948179">
                  <a:moveTo>
                    <a:pt x="3584448" y="1941576"/>
                  </a:moveTo>
                  <a:lnTo>
                    <a:pt x="4572" y="1941576"/>
                  </a:lnTo>
                  <a:lnTo>
                    <a:pt x="4572" y="1944624"/>
                  </a:lnTo>
                  <a:lnTo>
                    <a:pt x="3584448" y="1944624"/>
                  </a:lnTo>
                  <a:lnTo>
                    <a:pt x="3584448" y="1941576"/>
                  </a:lnTo>
                  <a:close/>
                </a:path>
                <a:path w="3589020" h="1948179">
                  <a:moveTo>
                    <a:pt x="3584448" y="3048"/>
                  </a:moveTo>
                  <a:lnTo>
                    <a:pt x="3584448" y="1944624"/>
                  </a:lnTo>
                  <a:lnTo>
                    <a:pt x="3587496" y="1941576"/>
                  </a:lnTo>
                  <a:lnTo>
                    <a:pt x="3589020" y="1941576"/>
                  </a:lnTo>
                  <a:lnTo>
                    <a:pt x="3589020" y="4572"/>
                  </a:lnTo>
                  <a:lnTo>
                    <a:pt x="3587496" y="4572"/>
                  </a:lnTo>
                  <a:lnTo>
                    <a:pt x="3584448" y="3048"/>
                  </a:lnTo>
                  <a:close/>
                </a:path>
                <a:path w="3589020" h="1948179">
                  <a:moveTo>
                    <a:pt x="3589020" y="1941576"/>
                  </a:moveTo>
                  <a:lnTo>
                    <a:pt x="3587496" y="1941576"/>
                  </a:lnTo>
                  <a:lnTo>
                    <a:pt x="3584448" y="1944624"/>
                  </a:lnTo>
                  <a:lnTo>
                    <a:pt x="3589020" y="1944624"/>
                  </a:lnTo>
                  <a:lnTo>
                    <a:pt x="3589020" y="1941576"/>
                  </a:lnTo>
                  <a:close/>
                </a:path>
                <a:path w="3589020" h="1948179">
                  <a:moveTo>
                    <a:pt x="4572" y="3048"/>
                  </a:moveTo>
                  <a:lnTo>
                    <a:pt x="3048" y="4572"/>
                  </a:lnTo>
                  <a:lnTo>
                    <a:pt x="4572" y="4572"/>
                  </a:lnTo>
                  <a:lnTo>
                    <a:pt x="4572" y="3048"/>
                  </a:lnTo>
                  <a:close/>
                </a:path>
                <a:path w="3589020" h="1948179">
                  <a:moveTo>
                    <a:pt x="3584448" y="3048"/>
                  </a:moveTo>
                  <a:lnTo>
                    <a:pt x="4572" y="3048"/>
                  </a:lnTo>
                  <a:lnTo>
                    <a:pt x="4572" y="4572"/>
                  </a:lnTo>
                  <a:lnTo>
                    <a:pt x="3584448" y="4572"/>
                  </a:lnTo>
                  <a:lnTo>
                    <a:pt x="3584448" y="3048"/>
                  </a:lnTo>
                  <a:close/>
                </a:path>
                <a:path w="3589020" h="1948179">
                  <a:moveTo>
                    <a:pt x="3589020" y="3048"/>
                  </a:moveTo>
                  <a:lnTo>
                    <a:pt x="3584448" y="3048"/>
                  </a:lnTo>
                  <a:lnTo>
                    <a:pt x="3587496" y="4572"/>
                  </a:lnTo>
                  <a:lnTo>
                    <a:pt x="3589020" y="4572"/>
                  </a:lnTo>
                  <a:lnTo>
                    <a:pt x="3589020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2528315" y="6036057"/>
            <a:ext cx="2476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Corriente</a:t>
            </a:r>
            <a:r>
              <a:rPr dirty="0" sz="1800" spc="-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Cortocircuito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2482596" y="6598919"/>
            <a:ext cx="3147060" cy="1772920"/>
          </a:xfrm>
          <a:custGeom>
            <a:avLst/>
            <a:gdLst/>
            <a:ahLst/>
            <a:cxnLst/>
            <a:rect l="l" t="t" r="r" b="b"/>
            <a:pathLst>
              <a:path w="3147060" h="1772920">
                <a:moveTo>
                  <a:pt x="3147060" y="1240536"/>
                </a:moveTo>
                <a:lnTo>
                  <a:pt x="3134868" y="1234440"/>
                </a:lnTo>
                <a:lnTo>
                  <a:pt x="3083052" y="1208532"/>
                </a:lnTo>
                <a:lnTo>
                  <a:pt x="3083052" y="1234440"/>
                </a:lnTo>
                <a:lnTo>
                  <a:pt x="368808" y="1234440"/>
                </a:lnTo>
                <a:lnTo>
                  <a:pt x="368808" y="64008"/>
                </a:lnTo>
                <a:lnTo>
                  <a:pt x="394716" y="64008"/>
                </a:lnTo>
                <a:lnTo>
                  <a:pt x="391083" y="56388"/>
                </a:lnTo>
                <a:lnTo>
                  <a:pt x="364236" y="0"/>
                </a:lnTo>
                <a:lnTo>
                  <a:pt x="332232" y="64008"/>
                </a:lnTo>
                <a:lnTo>
                  <a:pt x="358140" y="64008"/>
                </a:lnTo>
                <a:lnTo>
                  <a:pt x="358140" y="1234440"/>
                </a:lnTo>
                <a:lnTo>
                  <a:pt x="0" y="1234440"/>
                </a:lnTo>
                <a:lnTo>
                  <a:pt x="0" y="1245108"/>
                </a:lnTo>
                <a:lnTo>
                  <a:pt x="358140" y="1245108"/>
                </a:lnTo>
                <a:lnTo>
                  <a:pt x="358140" y="1772412"/>
                </a:lnTo>
                <a:lnTo>
                  <a:pt x="368808" y="1772412"/>
                </a:lnTo>
                <a:lnTo>
                  <a:pt x="368808" y="1245108"/>
                </a:lnTo>
                <a:lnTo>
                  <a:pt x="3083052" y="1245108"/>
                </a:lnTo>
                <a:lnTo>
                  <a:pt x="3083052" y="1272540"/>
                </a:lnTo>
                <a:lnTo>
                  <a:pt x="3137916" y="1245108"/>
                </a:lnTo>
                <a:lnTo>
                  <a:pt x="3147060" y="1240536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2326131" y="8623808"/>
            <a:ext cx="1422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dirty="0" baseline="-18518" sz="900" spc="-37" b="1">
                <a:solidFill>
                  <a:srgbClr val="001F5F"/>
                </a:solidFill>
                <a:latin typeface="Arial"/>
                <a:cs typeface="Arial"/>
              </a:rPr>
              <a:t>p</a:t>
            </a:r>
            <a:endParaRPr baseline="-18518" sz="9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808730" y="8623808"/>
            <a:ext cx="26847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 MT"/>
                <a:cs typeface="Arial MT"/>
              </a:rPr>
              <a:t>Corriente</a:t>
            </a:r>
            <a:r>
              <a:rPr dirty="0" sz="900" spc="-3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-2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pico</a:t>
            </a:r>
            <a:r>
              <a:rPr dirty="0" sz="900" spc="-2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-</a:t>
            </a:r>
            <a:r>
              <a:rPr dirty="0" sz="900" spc="-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máximo</a:t>
            </a:r>
            <a:r>
              <a:rPr dirty="0" sz="900" spc="-2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valor</a:t>
            </a:r>
            <a:r>
              <a:rPr dirty="0" sz="900" spc="-2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instantáneo</a:t>
            </a:r>
            <a:r>
              <a:rPr dirty="0" sz="900" spc="-40">
                <a:latin typeface="Arial MT"/>
                <a:cs typeface="Arial MT"/>
              </a:rPr>
              <a:t> </a:t>
            </a:r>
            <a:r>
              <a:rPr dirty="0" sz="900" spc="-10">
                <a:latin typeface="Arial MT"/>
                <a:cs typeface="Arial MT"/>
              </a:rPr>
              <a:t>posible 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-1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la</a:t>
            </a:r>
            <a:r>
              <a:rPr dirty="0" sz="900" spc="-1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corriente</a:t>
            </a:r>
            <a:r>
              <a:rPr dirty="0" sz="900" spc="-2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-10">
                <a:latin typeface="Arial MT"/>
                <a:cs typeface="Arial MT"/>
              </a:rPr>
              <a:t> cortocircuito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2491740" y="7083552"/>
            <a:ext cx="471170" cy="742315"/>
          </a:xfrm>
          <a:custGeom>
            <a:avLst/>
            <a:gdLst/>
            <a:ahLst/>
            <a:cxnLst/>
            <a:rect l="l" t="t" r="r" b="b"/>
            <a:pathLst>
              <a:path w="471169" h="742315">
                <a:moveTo>
                  <a:pt x="470916" y="0"/>
                </a:moveTo>
                <a:lnTo>
                  <a:pt x="0" y="0"/>
                </a:lnTo>
                <a:lnTo>
                  <a:pt x="0" y="9144"/>
                </a:lnTo>
                <a:lnTo>
                  <a:pt x="233934" y="9144"/>
                </a:lnTo>
                <a:lnTo>
                  <a:pt x="204216" y="68580"/>
                </a:lnTo>
                <a:lnTo>
                  <a:pt x="231648" y="46380"/>
                </a:lnTo>
                <a:lnTo>
                  <a:pt x="231648" y="700392"/>
                </a:lnTo>
                <a:lnTo>
                  <a:pt x="204216" y="678180"/>
                </a:lnTo>
                <a:lnTo>
                  <a:pt x="236220" y="742188"/>
                </a:lnTo>
                <a:lnTo>
                  <a:pt x="255270" y="704088"/>
                </a:lnTo>
                <a:lnTo>
                  <a:pt x="268224" y="678180"/>
                </a:lnTo>
                <a:lnTo>
                  <a:pt x="240792" y="700392"/>
                </a:lnTo>
                <a:lnTo>
                  <a:pt x="240792" y="46380"/>
                </a:lnTo>
                <a:lnTo>
                  <a:pt x="268224" y="68580"/>
                </a:lnTo>
                <a:lnTo>
                  <a:pt x="255270" y="42672"/>
                </a:lnTo>
                <a:lnTo>
                  <a:pt x="238506" y="9144"/>
                </a:lnTo>
                <a:lnTo>
                  <a:pt x="470916" y="9144"/>
                </a:lnTo>
                <a:lnTo>
                  <a:pt x="470916" y="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2540506" y="7275069"/>
            <a:ext cx="444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50" b="1">
                <a:solidFill>
                  <a:srgbClr val="001F5F"/>
                </a:solidFill>
                <a:latin typeface="Arial"/>
                <a:cs typeface="Arial"/>
              </a:rPr>
              <a:t>i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572511" y="7340601"/>
            <a:ext cx="596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0" b="1">
                <a:solidFill>
                  <a:srgbClr val="001F5F"/>
                </a:solidFill>
                <a:latin typeface="Arial"/>
                <a:cs typeface="Arial"/>
              </a:rPr>
              <a:t>p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3238500" y="7171943"/>
            <a:ext cx="756285" cy="509270"/>
          </a:xfrm>
          <a:custGeom>
            <a:avLst/>
            <a:gdLst/>
            <a:ahLst/>
            <a:cxnLst/>
            <a:rect l="l" t="t" r="r" b="b"/>
            <a:pathLst>
              <a:path w="756285" h="509270">
                <a:moveTo>
                  <a:pt x="755904" y="0"/>
                </a:moveTo>
                <a:lnTo>
                  <a:pt x="432816" y="0"/>
                </a:lnTo>
                <a:lnTo>
                  <a:pt x="432816" y="6705"/>
                </a:lnTo>
                <a:lnTo>
                  <a:pt x="428244" y="3048"/>
                </a:lnTo>
                <a:lnTo>
                  <a:pt x="25171" y="472554"/>
                </a:lnTo>
                <a:lnTo>
                  <a:pt x="25171" y="480085"/>
                </a:lnTo>
                <a:lnTo>
                  <a:pt x="24384" y="480085"/>
                </a:lnTo>
                <a:lnTo>
                  <a:pt x="24244" y="479336"/>
                </a:lnTo>
                <a:lnTo>
                  <a:pt x="25171" y="480085"/>
                </a:lnTo>
                <a:lnTo>
                  <a:pt x="25171" y="472554"/>
                </a:lnTo>
                <a:lnTo>
                  <a:pt x="23342" y="474675"/>
                </a:lnTo>
                <a:lnTo>
                  <a:pt x="16764" y="440436"/>
                </a:lnTo>
                <a:lnTo>
                  <a:pt x="0" y="509016"/>
                </a:lnTo>
                <a:lnTo>
                  <a:pt x="61887" y="483108"/>
                </a:lnTo>
                <a:lnTo>
                  <a:pt x="65532" y="481584"/>
                </a:lnTo>
                <a:lnTo>
                  <a:pt x="31343" y="480314"/>
                </a:lnTo>
                <a:lnTo>
                  <a:pt x="434543" y="10668"/>
                </a:lnTo>
                <a:lnTo>
                  <a:pt x="755904" y="10668"/>
                </a:lnTo>
                <a:lnTo>
                  <a:pt x="755904" y="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4029962" y="7110477"/>
            <a:ext cx="1854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baseline="12345" sz="1350" spc="-37" b="1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dirty="0" sz="600" spc="-25" b="1">
                <a:solidFill>
                  <a:srgbClr val="001F5F"/>
                </a:solidFill>
                <a:latin typeface="Arial"/>
                <a:cs typeface="Arial"/>
              </a:rPr>
              <a:t>dc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2410968" y="6952488"/>
            <a:ext cx="436245" cy="922019"/>
          </a:xfrm>
          <a:custGeom>
            <a:avLst/>
            <a:gdLst/>
            <a:ahLst/>
            <a:cxnLst/>
            <a:rect l="l" t="t" r="r" b="b"/>
            <a:pathLst>
              <a:path w="436244" h="922020">
                <a:moveTo>
                  <a:pt x="435864" y="0"/>
                </a:moveTo>
                <a:lnTo>
                  <a:pt x="0" y="0"/>
                </a:lnTo>
                <a:lnTo>
                  <a:pt x="0" y="9144"/>
                </a:lnTo>
                <a:lnTo>
                  <a:pt x="212699" y="9144"/>
                </a:lnTo>
                <a:lnTo>
                  <a:pt x="184404" y="68580"/>
                </a:lnTo>
                <a:lnTo>
                  <a:pt x="210312" y="68580"/>
                </a:lnTo>
                <a:lnTo>
                  <a:pt x="210312" y="859536"/>
                </a:lnTo>
                <a:lnTo>
                  <a:pt x="184404" y="859536"/>
                </a:lnTo>
                <a:lnTo>
                  <a:pt x="214884" y="922020"/>
                </a:lnTo>
                <a:lnTo>
                  <a:pt x="243763" y="865632"/>
                </a:lnTo>
                <a:lnTo>
                  <a:pt x="246888" y="859536"/>
                </a:lnTo>
                <a:lnTo>
                  <a:pt x="220980" y="859536"/>
                </a:lnTo>
                <a:lnTo>
                  <a:pt x="220980" y="68580"/>
                </a:lnTo>
                <a:lnTo>
                  <a:pt x="246888" y="68580"/>
                </a:lnTo>
                <a:lnTo>
                  <a:pt x="243078" y="60960"/>
                </a:lnTo>
                <a:lnTo>
                  <a:pt x="217170" y="9144"/>
                </a:lnTo>
                <a:lnTo>
                  <a:pt x="435864" y="9144"/>
                </a:lnTo>
                <a:lnTo>
                  <a:pt x="435864" y="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2199639" y="7371081"/>
            <a:ext cx="41338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1F5F"/>
                </a:solidFill>
                <a:latin typeface="Arial"/>
                <a:cs typeface="Arial"/>
              </a:rPr>
              <a:t>2√2</a:t>
            </a:r>
            <a:r>
              <a:rPr dirty="0" sz="900" spc="-25" b="1">
                <a:solidFill>
                  <a:srgbClr val="001F5F"/>
                </a:solidFill>
                <a:latin typeface="Arial"/>
                <a:cs typeface="Arial"/>
              </a:rPr>
              <a:t> I</a:t>
            </a:r>
            <a:r>
              <a:rPr dirty="0" baseline="-18518" sz="900" spc="-37" b="1">
                <a:solidFill>
                  <a:srgbClr val="001F5F"/>
                </a:solidFill>
                <a:latin typeface="Arial"/>
                <a:cs typeface="Arial"/>
              </a:rPr>
              <a:t>k</a:t>
            </a:r>
            <a:r>
              <a:rPr dirty="0" sz="900" spc="-25" b="1">
                <a:solidFill>
                  <a:srgbClr val="001F5F"/>
                </a:solidFill>
                <a:latin typeface="Arial"/>
                <a:cs typeface="Arial"/>
              </a:rPr>
              <a:t>"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4911852" y="7717530"/>
            <a:ext cx="38100" cy="269875"/>
          </a:xfrm>
          <a:custGeom>
            <a:avLst/>
            <a:gdLst/>
            <a:ahLst/>
            <a:cxnLst/>
            <a:rect l="l" t="t" r="r" b="b"/>
            <a:pathLst>
              <a:path w="38100" h="269875">
                <a:moveTo>
                  <a:pt x="13716" y="231648"/>
                </a:moveTo>
                <a:lnTo>
                  <a:pt x="0" y="231648"/>
                </a:lnTo>
                <a:lnTo>
                  <a:pt x="18288" y="269748"/>
                </a:lnTo>
                <a:lnTo>
                  <a:pt x="34930" y="237744"/>
                </a:lnTo>
                <a:lnTo>
                  <a:pt x="13716" y="237744"/>
                </a:lnTo>
                <a:lnTo>
                  <a:pt x="13716" y="231648"/>
                </a:lnTo>
                <a:close/>
              </a:path>
              <a:path w="38100" h="269875">
                <a:moveTo>
                  <a:pt x="24384" y="32004"/>
                </a:moveTo>
                <a:lnTo>
                  <a:pt x="13716" y="32004"/>
                </a:lnTo>
                <a:lnTo>
                  <a:pt x="13716" y="237744"/>
                </a:lnTo>
                <a:lnTo>
                  <a:pt x="24384" y="237744"/>
                </a:lnTo>
                <a:lnTo>
                  <a:pt x="24384" y="32004"/>
                </a:lnTo>
                <a:close/>
              </a:path>
              <a:path w="38100" h="269875">
                <a:moveTo>
                  <a:pt x="38100" y="231648"/>
                </a:moveTo>
                <a:lnTo>
                  <a:pt x="24384" y="231648"/>
                </a:lnTo>
                <a:lnTo>
                  <a:pt x="24384" y="237744"/>
                </a:lnTo>
                <a:lnTo>
                  <a:pt x="34930" y="237744"/>
                </a:lnTo>
                <a:lnTo>
                  <a:pt x="38100" y="231648"/>
                </a:lnTo>
                <a:close/>
              </a:path>
              <a:path w="38100" h="269875">
                <a:moveTo>
                  <a:pt x="18288" y="0"/>
                </a:moveTo>
                <a:lnTo>
                  <a:pt x="0" y="38100"/>
                </a:lnTo>
                <a:lnTo>
                  <a:pt x="13716" y="38100"/>
                </a:lnTo>
                <a:lnTo>
                  <a:pt x="13716" y="32004"/>
                </a:lnTo>
                <a:lnTo>
                  <a:pt x="34930" y="32004"/>
                </a:lnTo>
                <a:lnTo>
                  <a:pt x="18288" y="0"/>
                </a:lnTo>
                <a:close/>
              </a:path>
              <a:path w="38100" h="269875">
                <a:moveTo>
                  <a:pt x="34930" y="32004"/>
                </a:moveTo>
                <a:lnTo>
                  <a:pt x="24384" y="32004"/>
                </a:lnTo>
                <a:lnTo>
                  <a:pt x="24384" y="38100"/>
                </a:lnTo>
                <a:lnTo>
                  <a:pt x="38100" y="38100"/>
                </a:lnTo>
                <a:lnTo>
                  <a:pt x="34930" y="32004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4987033" y="7503669"/>
            <a:ext cx="35941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1F5F"/>
                </a:solidFill>
                <a:latin typeface="Arial"/>
                <a:cs typeface="Arial"/>
              </a:rPr>
              <a:t>2√2</a:t>
            </a:r>
            <a:r>
              <a:rPr dirty="0" sz="900" spc="-25" b="1">
                <a:solidFill>
                  <a:srgbClr val="001F5F"/>
                </a:solidFill>
                <a:latin typeface="Arial"/>
                <a:cs typeface="Arial"/>
              </a:rPr>
              <a:t> I</a:t>
            </a:r>
            <a:r>
              <a:rPr dirty="0" baseline="-18518" sz="900" spc="-37" b="1">
                <a:solidFill>
                  <a:srgbClr val="001F5F"/>
                </a:solidFill>
                <a:latin typeface="Arial"/>
                <a:cs typeface="Arial"/>
              </a:rPr>
              <a:t>k</a:t>
            </a:r>
            <a:endParaRPr baseline="-18518" sz="900">
              <a:latin typeface="Arial"/>
              <a:cs typeface="Arial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3713988" y="7386828"/>
            <a:ext cx="676910" cy="722630"/>
          </a:xfrm>
          <a:custGeom>
            <a:avLst/>
            <a:gdLst/>
            <a:ahLst/>
            <a:cxnLst/>
            <a:rect l="l" t="t" r="r" b="b"/>
            <a:pathLst>
              <a:path w="676910" h="722629">
                <a:moveTo>
                  <a:pt x="676656" y="0"/>
                </a:moveTo>
                <a:lnTo>
                  <a:pt x="341376" y="0"/>
                </a:lnTo>
                <a:lnTo>
                  <a:pt x="341376" y="3048"/>
                </a:lnTo>
                <a:lnTo>
                  <a:pt x="24384" y="320040"/>
                </a:lnTo>
                <a:lnTo>
                  <a:pt x="24384" y="192024"/>
                </a:lnTo>
                <a:lnTo>
                  <a:pt x="38100" y="192024"/>
                </a:lnTo>
                <a:lnTo>
                  <a:pt x="36347" y="185928"/>
                </a:lnTo>
                <a:lnTo>
                  <a:pt x="19812" y="128016"/>
                </a:lnTo>
                <a:lnTo>
                  <a:pt x="0" y="192024"/>
                </a:lnTo>
                <a:lnTo>
                  <a:pt x="15240" y="192024"/>
                </a:lnTo>
                <a:lnTo>
                  <a:pt x="15240" y="658368"/>
                </a:lnTo>
                <a:lnTo>
                  <a:pt x="0" y="658368"/>
                </a:lnTo>
                <a:lnTo>
                  <a:pt x="19812" y="722376"/>
                </a:lnTo>
                <a:lnTo>
                  <a:pt x="36347" y="664464"/>
                </a:lnTo>
                <a:lnTo>
                  <a:pt x="38100" y="658368"/>
                </a:lnTo>
                <a:lnTo>
                  <a:pt x="24384" y="658368"/>
                </a:lnTo>
                <a:lnTo>
                  <a:pt x="24384" y="332232"/>
                </a:lnTo>
                <a:lnTo>
                  <a:pt x="347472" y="9144"/>
                </a:lnTo>
                <a:lnTo>
                  <a:pt x="676656" y="9144"/>
                </a:lnTo>
                <a:lnTo>
                  <a:pt x="676656" y="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4410962" y="7307073"/>
            <a:ext cx="3632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1F5F"/>
                </a:solidFill>
                <a:latin typeface="Arial"/>
                <a:cs typeface="Arial"/>
              </a:rPr>
              <a:t>2√2</a:t>
            </a:r>
            <a:r>
              <a:rPr dirty="0" sz="900" spc="-25" b="1">
                <a:solidFill>
                  <a:srgbClr val="001F5F"/>
                </a:solidFill>
                <a:latin typeface="Arial"/>
                <a:cs typeface="Arial"/>
              </a:rPr>
              <a:t> I</a:t>
            </a:r>
            <a:r>
              <a:rPr dirty="0" baseline="-18518" sz="900" spc="-37" b="1">
                <a:solidFill>
                  <a:srgbClr val="001F5F"/>
                </a:solidFill>
                <a:latin typeface="Arial"/>
                <a:cs typeface="Arial"/>
              </a:rPr>
              <a:t>b</a:t>
            </a:r>
            <a:endParaRPr baseline="-18518" sz="900">
              <a:latin typeface="Arial"/>
              <a:cs typeface="Arial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1491995" y="5858254"/>
            <a:ext cx="4570730" cy="3427729"/>
            <a:chOff x="1491995" y="5858254"/>
            <a:chExt cx="4570730" cy="3427729"/>
          </a:xfrm>
        </p:grpSpPr>
        <p:sp>
          <p:nvSpPr>
            <p:cNvPr id="26" name="object 26" descr=""/>
            <p:cNvSpPr/>
            <p:nvPr/>
          </p:nvSpPr>
          <p:spPr>
            <a:xfrm>
              <a:off x="2494787" y="7874502"/>
              <a:ext cx="352425" cy="9525"/>
            </a:xfrm>
            <a:custGeom>
              <a:avLst/>
              <a:gdLst/>
              <a:ahLst/>
              <a:cxnLst/>
              <a:rect l="l" t="t" r="r" b="b"/>
              <a:pathLst>
                <a:path w="352425" h="9525">
                  <a:moveTo>
                    <a:pt x="352043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352043" y="9143"/>
                  </a:lnTo>
                  <a:lnTo>
                    <a:pt x="352043" y="0"/>
                  </a:lnTo>
                  <a:close/>
                </a:path>
              </a:pathLst>
            </a:custGeom>
            <a:solidFill>
              <a:srgbClr val="497E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498091" y="5864350"/>
              <a:ext cx="4558665" cy="3415665"/>
            </a:xfrm>
            <a:custGeom>
              <a:avLst/>
              <a:gdLst/>
              <a:ahLst/>
              <a:cxnLst/>
              <a:rect l="l" t="t" r="r" b="b"/>
              <a:pathLst>
                <a:path w="4558665" h="3415665">
                  <a:moveTo>
                    <a:pt x="0" y="3415283"/>
                  </a:moveTo>
                  <a:lnTo>
                    <a:pt x="4558283" y="3415283"/>
                  </a:lnTo>
                  <a:lnTo>
                    <a:pt x="4558283" y="0"/>
                  </a:lnTo>
                  <a:lnTo>
                    <a:pt x="0" y="0"/>
                  </a:lnTo>
                  <a:lnTo>
                    <a:pt x="0" y="3415283"/>
                  </a:lnTo>
                  <a:close/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1995" y="1405123"/>
              <a:ext cx="4571999" cy="3428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418588" y="2374386"/>
              <a:ext cx="2984500" cy="2235835"/>
            </a:xfrm>
            <a:custGeom>
              <a:avLst/>
              <a:gdLst/>
              <a:ahLst/>
              <a:cxnLst/>
              <a:rect l="l" t="t" r="r" b="b"/>
              <a:pathLst>
                <a:path w="2984500" h="2235835">
                  <a:moveTo>
                    <a:pt x="2983992" y="0"/>
                  </a:moveTo>
                  <a:lnTo>
                    <a:pt x="0" y="0"/>
                  </a:lnTo>
                  <a:lnTo>
                    <a:pt x="0" y="2235708"/>
                  </a:lnTo>
                  <a:lnTo>
                    <a:pt x="2983992" y="2235708"/>
                  </a:lnTo>
                  <a:lnTo>
                    <a:pt x="2983992" y="2232660"/>
                  </a:lnTo>
                  <a:lnTo>
                    <a:pt x="4572" y="2232660"/>
                  </a:lnTo>
                  <a:lnTo>
                    <a:pt x="1524" y="2231136"/>
                  </a:lnTo>
                  <a:lnTo>
                    <a:pt x="4572" y="2231136"/>
                  </a:lnTo>
                  <a:lnTo>
                    <a:pt x="4572" y="6096"/>
                  </a:lnTo>
                  <a:lnTo>
                    <a:pt x="1524" y="6096"/>
                  </a:lnTo>
                  <a:lnTo>
                    <a:pt x="4572" y="3048"/>
                  </a:lnTo>
                  <a:lnTo>
                    <a:pt x="2983992" y="3048"/>
                  </a:lnTo>
                  <a:lnTo>
                    <a:pt x="2983992" y="0"/>
                  </a:lnTo>
                  <a:close/>
                </a:path>
                <a:path w="2984500" h="2235835">
                  <a:moveTo>
                    <a:pt x="4572" y="2231136"/>
                  </a:moveTo>
                  <a:lnTo>
                    <a:pt x="1524" y="2231136"/>
                  </a:lnTo>
                  <a:lnTo>
                    <a:pt x="4572" y="2232660"/>
                  </a:lnTo>
                  <a:lnTo>
                    <a:pt x="4572" y="2231136"/>
                  </a:lnTo>
                  <a:close/>
                </a:path>
                <a:path w="2984500" h="2235835">
                  <a:moveTo>
                    <a:pt x="2979420" y="2231136"/>
                  </a:moveTo>
                  <a:lnTo>
                    <a:pt x="4572" y="2231136"/>
                  </a:lnTo>
                  <a:lnTo>
                    <a:pt x="4572" y="2232660"/>
                  </a:lnTo>
                  <a:lnTo>
                    <a:pt x="2979420" y="2232660"/>
                  </a:lnTo>
                  <a:lnTo>
                    <a:pt x="2979420" y="2231136"/>
                  </a:lnTo>
                  <a:close/>
                </a:path>
                <a:path w="2984500" h="2235835">
                  <a:moveTo>
                    <a:pt x="2979420" y="3048"/>
                  </a:moveTo>
                  <a:lnTo>
                    <a:pt x="2979420" y="2232660"/>
                  </a:lnTo>
                  <a:lnTo>
                    <a:pt x="2980944" y="2231136"/>
                  </a:lnTo>
                  <a:lnTo>
                    <a:pt x="2983992" y="2231136"/>
                  </a:lnTo>
                  <a:lnTo>
                    <a:pt x="2983992" y="6096"/>
                  </a:lnTo>
                  <a:lnTo>
                    <a:pt x="2980944" y="6096"/>
                  </a:lnTo>
                  <a:lnTo>
                    <a:pt x="2979420" y="3048"/>
                  </a:lnTo>
                  <a:close/>
                </a:path>
                <a:path w="2984500" h="2235835">
                  <a:moveTo>
                    <a:pt x="2983992" y="2231136"/>
                  </a:moveTo>
                  <a:lnTo>
                    <a:pt x="2980944" y="2231136"/>
                  </a:lnTo>
                  <a:lnTo>
                    <a:pt x="2979420" y="2232660"/>
                  </a:lnTo>
                  <a:lnTo>
                    <a:pt x="2983992" y="2232660"/>
                  </a:lnTo>
                  <a:lnTo>
                    <a:pt x="2983992" y="2231136"/>
                  </a:lnTo>
                  <a:close/>
                </a:path>
                <a:path w="2984500" h="2235835">
                  <a:moveTo>
                    <a:pt x="4572" y="3048"/>
                  </a:moveTo>
                  <a:lnTo>
                    <a:pt x="1524" y="6096"/>
                  </a:lnTo>
                  <a:lnTo>
                    <a:pt x="4572" y="6096"/>
                  </a:lnTo>
                  <a:lnTo>
                    <a:pt x="4572" y="3048"/>
                  </a:lnTo>
                  <a:close/>
                </a:path>
                <a:path w="2984500" h="2235835">
                  <a:moveTo>
                    <a:pt x="2979420" y="3048"/>
                  </a:moveTo>
                  <a:lnTo>
                    <a:pt x="4572" y="3048"/>
                  </a:lnTo>
                  <a:lnTo>
                    <a:pt x="4572" y="6096"/>
                  </a:lnTo>
                  <a:lnTo>
                    <a:pt x="2979420" y="6096"/>
                  </a:lnTo>
                  <a:lnTo>
                    <a:pt x="2979420" y="3048"/>
                  </a:lnTo>
                  <a:close/>
                </a:path>
                <a:path w="2984500" h="2235835">
                  <a:moveTo>
                    <a:pt x="2983992" y="3048"/>
                  </a:moveTo>
                  <a:lnTo>
                    <a:pt x="2979420" y="3048"/>
                  </a:lnTo>
                  <a:lnTo>
                    <a:pt x="2980944" y="6096"/>
                  </a:lnTo>
                  <a:lnTo>
                    <a:pt x="2983992" y="6096"/>
                  </a:lnTo>
                  <a:lnTo>
                    <a:pt x="2983992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86055" rIns="0" bIns="0" rtlCol="0" vert="horz">
            <a:spAutoFit/>
          </a:bodyPr>
          <a:lstStyle/>
          <a:p>
            <a:pPr marL="1029969">
              <a:lnSpc>
                <a:spcPct val="100000"/>
              </a:lnSpc>
              <a:spcBef>
                <a:spcPts val="146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Corriente</a:t>
            </a:r>
            <a:r>
              <a:rPr dirty="0" sz="1800" spc="-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Cortocircuito</a:t>
            </a:r>
            <a:endParaRPr sz="1800">
              <a:latin typeface="Calibri"/>
              <a:cs typeface="Calibri"/>
            </a:endParaRPr>
          </a:p>
          <a:p>
            <a:pPr algn="ctr" marL="271780">
              <a:lnSpc>
                <a:spcPct val="100000"/>
              </a:lnSpc>
              <a:spcBef>
                <a:spcPts val="1065"/>
              </a:spcBef>
            </a:pP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(Cercana</a:t>
            </a:r>
            <a:r>
              <a:rPr dirty="0" sz="12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al</a:t>
            </a:r>
            <a:r>
              <a:rPr dirty="0" sz="12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Generador)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70"/>
              </a:spcBef>
            </a:pPr>
            <a:endParaRPr sz="1200">
              <a:latin typeface="Arial"/>
              <a:cs typeface="Arial"/>
            </a:endParaRPr>
          </a:p>
          <a:p>
            <a:pPr marL="970280">
              <a:lnSpc>
                <a:spcPct val="100000"/>
              </a:lnSpc>
            </a:pP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Modelo</a:t>
            </a:r>
            <a:r>
              <a:rPr dirty="0" sz="1000" spc="-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de</a:t>
            </a:r>
            <a:r>
              <a:rPr dirty="0" sz="1000" spc="-1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la</a:t>
            </a:r>
            <a:r>
              <a:rPr dirty="0" sz="1000" spc="-1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Máquina</a:t>
            </a:r>
            <a:r>
              <a:rPr dirty="0" sz="1000" spc="-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C00000"/>
                </a:solidFill>
                <a:latin typeface="Arial"/>
                <a:cs typeface="Arial"/>
              </a:rPr>
              <a:t>Síncrona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995" y="5858254"/>
            <a:ext cx="4571999" cy="3428999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5240" rIns="0" bIns="0" rtlCol="0" vert="horz">
            <a:spAutoFit/>
          </a:bodyPr>
          <a:lstStyle/>
          <a:p>
            <a:pPr marL="1807210" marR="1117600" indent="-786765">
              <a:lnSpc>
                <a:spcPct val="100000"/>
              </a:lnSpc>
              <a:spcBef>
                <a:spcPts val="12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Componentes</a:t>
            </a:r>
            <a:r>
              <a:rPr dirty="0" sz="1800" spc="-114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Simétricas:</a:t>
            </a:r>
            <a:r>
              <a:rPr dirty="0" sz="18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Principio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2031492" y="6522715"/>
            <a:ext cx="3916679" cy="2464435"/>
            <a:chOff x="2031492" y="6522715"/>
            <a:chExt cx="3916679" cy="2464435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1492" y="6522715"/>
              <a:ext cx="3916679" cy="246126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031492" y="6524238"/>
              <a:ext cx="3915410" cy="2463165"/>
            </a:xfrm>
            <a:custGeom>
              <a:avLst/>
              <a:gdLst/>
              <a:ahLst/>
              <a:cxnLst/>
              <a:rect l="l" t="t" r="r" b="b"/>
              <a:pathLst>
                <a:path w="3915410" h="2463165">
                  <a:moveTo>
                    <a:pt x="3915156" y="0"/>
                  </a:moveTo>
                  <a:lnTo>
                    <a:pt x="0" y="0"/>
                  </a:lnTo>
                  <a:lnTo>
                    <a:pt x="0" y="2462784"/>
                  </a:lnTo>
                  <a:lnTo>
                    <a:pt x="3915156" y="2462784"/>
                  </a:lnTo>
                  <a:lnTo>
                    <a:pt x="3915156" y="2459736"/>
                  </a:lnTo>
                  <a:lnTo>
                    <a:pt x="4572" y="2459736"/>
                  </a:lnTo>
                  <a:lnTo>
                    <a:pt x="1524" y="2456688"/>
                  </a:lnTo>
                  <a:lnTo>
                    <a:pt x="4572" y="2456688"/>
                  </a:lnTo>
                  <a:lnTo>
                    <a:pt x="4572" y="4572"/>
                  </a:lnTo>
                  <a:lnTo>
                    <a:pt x="1524" y="4572"/>
                  </a:lnTo>
                  <a:lnTo>
                    <a:pt x="4572" y="3048"/>
                  </a:lnTo>
                  <a:lnTo>
                    <a:pt x="3915156" y="3048"/>
                  </a:lnTo>
                  <a:lnTo>
                    <a:pt x="3915156" y="0"/>
                  </a:lnTo>
                  <a:close/>
                </a:path>
                <a:path w="3915410" h="2463165">
                  <a:moveTo>
                    <a:pt x="4572" y="2456688"/>
                  </a:moveTo>
                  <a:lnTo>
                    <a:pt x="1524" y="2456688"/>
                  </a:lnTo>
                  <a:lnTo>
                    <a:pt x="4572" y="2459736"/>
                  </a:lnTo>
                  <a:lnTo>
                    <a:pt x="4572" y="2456688"/>
                  </a:lnTo>
                  <a:close/>
                </a:path>
                <a:path w="3915410" h="2463165">
                  <a:moveTo>
                    <a:pt x="3910584" y="2456688"/>
                  </a:moveTo>
                  <a:lnTo>
                    <a:pt x="4572" y="2456688"/>
                  </a:lnTo>
                  <a:lnTo>
                    <a:pt x="4572" y="2459736"/>
                  </a:lnTo>
                  <a:lnTo>
                    <a:pt x="3910584" y="2459736"/>
                  </a:lnTo>
                  <a:lnTo>
                    <a:pt x="3910584" y="2456688"/>
                  </a:lnTo>
                  <a:close/>
                </a:path>
                <a:path w="3915410" h="2463165">
                  <a:moveTo>
                    <a:pt x="3910584" y="3048"/>
                  </a:moveTo>
                  <a:lnTo>
                    <a:pt x="3910584" y="2459736"/>
                  </a:lnTo>
                  <a:lnTo>
                    <a:pt x="3913632" y="2456688"/>
                  </a:lnTo>
                  <a:lnTo>
                    <a:pt x="3915156" y="2456688"/>
                  </a:lnTo>
                  <a:lnTo>
                    <a:pt x="3915156" y="4572"/>
                  </a:lnTo>
                  <a:lnTo>
                    <a:pt x="3913632" y="4572"/>
                  </a:lnTo>
                  <a:lnTo>
                    <a:pt x="3910584" y="3048"/>
                  </a:lnTo>
                  <a:close/>
                </a:path>
                <a:path w="3915410" h="2463165">
                  <a:moveTo>
                    <a:pt x="3915156" y="2456688"/>
                  </a:moveTo>
                  <a:lnTo>
                    <a:pt x="3913632" y="2456688"/>
                  </a:lnTo>
                  <a:lnTo>
                    <a:pt x="3910584" y="2459736"/>
                  </a:lnTo>
                  <a:lnTo>
                    <a:pt x="3915156" y="2459736"/>
                  </a:lnTo>
                  <a:lnTo>
                    <a:pt x="3915156" y="2456688"/>
                  </a:lnTo>
                  <a:close/>
                </a:path>
                <a:path w="3915410" h="2463165">
                  <a:moveTo>
                    <a:pt x="4572" y="3048"/>
                  </a:moveTo>
                  <a:lnTo>
                    <a:pt x="1524" y="4572"/>
                  </a:lnTo>
                  <a:lnTo>
                    <a:pt x="4572" y="4572"/>
                  </a:lnTo>
                  <a:lnTo>
                    <a:pt x="4572" y="3048"/>
                  </a:lnTo>
                  <a:close/>
                </a:path>
                <a:path w="3915410" h="2463165">
                  <a:moveTo>
                    <a:pt x="3910584" y="3048"/>
                  </a:moveTo>
                  <a:lnTo>
                    <a:pt x="4572" y="3048"/>
                  </a:lnTo>
                  <a:lnTo>
                    <a:pt x="4572" y="4572"/>
                  </a:lnTo>
                  <a:lnTo>
                    <a:pt x="3910584" y="4572"/>
                  </a:lnTo>
                  <a:lnTo>
                    <a:pt x="3910584" y="3048"/>
                  </a:lnTo>
                  <a:close/>
                </a:path>
                <a:path w="3915410" h="2463165">
                  <a:moveTo>
                    <a:pt x="3915156" y="3048"/>
                  </a:moveTo>
                  <a:lnTo>
                    <a:pt x="3910584" y="3048"/>
                  </a:lnTo>
                  <a:lnTo>
                    <a:pt x="3913632" y="4572"/>
                  </a:lnTo>
                  <a:lnTo>
                    <a:pt x="3915156" y="4572"/>
                  </a:lnTo>
                  <a:lnTo>
                    <a:pt x="3915156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7620" rIns="0" bIns="0" rtlCol="0" vert="horz">
            <a:spAutoFit/>
          </a:bodyPr>
          <a:lstStyle/>
          <a:p>
            <a:pPr marL="1492885" marR="1114425" indent="-469900">
              <a:lnSpc>
                <a:spcPct val="100000"/>
              </a:lnSpc>
              <a:spcBef>
                <a:spcPts val="6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Componentes</a:t>
            </a:r>
            <a:r>
              <a:rPr dirty="0" sz="1800" spc="-114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Simétricas:</a:t>
            </a:r>
            <a:r>
              <a:rPr dirty="0" sz="18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Transformación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235707" y="2214366"/>
            <a:ext cx="3272154" cy="2292350"/>
            <a:chOff x="2235707" y="2214366"/>
            <a:chExt cx="3272154" cy="229235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35707" y="2214366"/>
              <a:ext cx="3272028" cy="229209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237231" y="2215890"/>
              <a:ext cx="3268979" cy="2289175"/>
            </a:xfrm>
            <a:custGeom>
              <a:avLst/>
              <a:gdLst/>
              <a:ahLst/>
              <a:cxnLst/>
              <a:rect l="l" t="t" r="r" b="b"/>
              <a:pathLst>
                <a:path w="3268979" h="2289175">
                  <a:moveTo>
                    <a:pt x="3268980" y="0"/>
                  </a:moveTo>
                  <a:lnTo>
                    <a:pt x="0" y="0"/>
                  </a:lnTo>
                  <a:lnTo>
                    <a:pt x="0" y="2289048"/>
                  </a:lnTo>
                  <a:lnTo>
                    <a:pt x="3268980" y="2289048"/>
                  </a:lnTo>
                  <a:lnTo>
                    <a:pt x="3268980" y="2287524"/>
                  </a:lnTo>
                  <a:lnTo>
                    <a:pt x="4572" y="2287524"/>
                  </a:lnTo>
                  <a:lnTo>
                    <a:pt x="3048" y="2284476"/>
                  </a:lnTo>
                  <a:lnTo>
                    <a:pt x="4572" y="2284476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4572" y="1524"/>
                  </a:lnTo>
                  <a:lnTo>
                    <a:pt x="3268980" y="1524"/>
                  </a:lnTo>
                  <a:lnTo>
                    <a:pt x="3268980" y="0"/>
                  </a:lnTo>
                  <a:close/>
                </a:path>
                <a:path w="3268979" h="2289175">
                  <a:moveTo>
                    <a:pt x="4572" y="2284476"/>
                  </a:moveTo>
                  <a:lnTo>
                    <a:pt x="3048" y="2284476"/>
                  </a:lnTo>
                  <a:lnTo>
                    <a:pt x="4572" y="2287524"/>
                  </a:lnTo>
                  <a:lnTo>
                    <a:pt x="4572" y="2284476"/>
                  </a:lnTo>
                  <a:close/>
                </a:path>
                <a:path w="3268979" h="2289175">
                  <a:moveTo>
                    <a:pt x="3264408" y="2284476"/>
                  </a:moveTo>
                  <a:lnTo>
                    <a:pt x="4572" y="2284476"/>
                  </a:lnTo>
                  <a:lnTo>
                    <a:pt x="4572" y="2287524"/>
                  </a:lnTo>
                  <a:lnTo>
                    <a:pt x="3264408" y="2287524"/>
                  </a:lnTo>
                  <a:lnTo>
                    <a:pt x="3264408" y="2284476"/>
                  </a:lnTo>
                  <a:close/>
                </a:path>
                <a:path w="3268979" h="2289175">
                  <a:moveTo>
                    <a:pt x="3264408" y="1524"/>
                  </a:moveTo>
                  <a:lnTo>
                    <a:pt x="3264408" y="2287524"/>
                  </a:lnTo>
                  <a:lnTo>
                    <a:pt x="3267456" y="2284476"/>
                  </a:lnTo>
                  <a:lnTo>
                    <a:pt x="3268980" y="2284476"/>
                  </a:lnTo>
                  <a:lnTo>
                    <a:pt x="3268980" y="4572"/>
                  </a:lnTo>
                  <a:lnTo>
                    <a:pt x="3267456" y="4572"/>
                  </a:lnTo>
                  <a:lnTo>
                    <a:pt x="3264408" y="1524"/>
                  </a:lnTo>
                  <a:close/>
                </a:path>
                <a:path w="3268979" h="2289175">
                  <a:moveTo>
                    <a:pt x="3268980" y="2284476"/>
                  </a:moveTo>
                  <a:lnTo>
                    <a:pt x="3267456" y="2284476"/>
                  </a:lnTo>
                  <a:lnTo>
                    <a:pt x="3264408" y="2287524"/>
                  </a:lnTo>
                  <a:lnTo>
                    <a:pt x="3268980" y="2287524"/>
                  </a:lnTo>
                  <a:lnTo>
                    <a:pt x="3268980" y="2284476"/>
                  </a:lnTo>
                  <a:close/>
                </a:path>
                <a:path w="3268979" h="2289175">
                  <a:moveTo>
                    <a:pt x="4572" y="1524"/>
                  </a:moveTo>
                  <a:lnTo>
                    <a:pt x="3048" y="4572"/>
                  </a:lnTo>
                  <a:lnTo>
                    <a:pt x="4572" y="4572"/>
                  </a:lnTo>
                  <a:lnTo>
                    <a:pt x="4572" y="1524"/>
                  </a:lnTo>
                  <a:close/>
                </a:path>
                <a:path w="3268979" h="2289175">
                  <a:moveTo>
                    <a:pt x="3264408" y="1524"/>
                  </a:moveTo>
                  <a:lnTo>
                    <a:pt x="4572" y="1524"/>
                  </a:lnTo>
                  <a:lnTo>
                    <a:pt x="4572" y="4572"/>
                  </a:lnTo>
                  <a:lnTo>
                    <a:pt x="3264408" y="4572"/>
                  </a:lnTo>
                  <a:lnTo>
                    <a:pt x="3264408" y="1524"/>
                  </a:lnTo>
                  <a:close/>
                </a:path>
                <a:path w="3268979" h="2289175">
                  <a:moveTo>
                    <a:pt x="3268980" y="1524"/>
                  </a:moveTo>
                  <a:lnTo>
                    <a:pt x="3264408" y="1524"/>
                  </a:lnTo>
                  <a:lnTo>
                    <a:pt x="3267456" y="4572"/>
                  </a:lnTo>
                  <a:lnTo>
                    <a:pt x="3268980" y="4572"/>
                  </a:lnTo>
                  <a:lnTo>
                    <a:pt x="3268980" y="152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2446019" y="2324095"/>
            <a:ext cx="690880" cy="1847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0955" rIns="0" bIns="0" rtlCol="0" vert="horz">
            <a:spAutoFit/>
          </a:bodyPr>
          <a:lstStyle/>
          <a:p>
            <a:pPr marL="46990">
              <a:lnSpc>
                <a:spcPct val="100000"/>
              </a:lnSpc>
              <a:spcBef>
                <a:spcPts val="165"/>
              </a:spcBef>
            </a:pPr>
            <a:r>
              <a:rPr dirty="0" sz="900" b="1">
                <a:solidFill>
                  <a:srgbClr val="C00000"/>
                </a:solidFill>
                <a:latin typeface="Arial"/>
                <a:cs typeface="Arial"/>
              </a:rPr>
              <a:t>RST</a:t>
            </a:r>
            <a:r>
              <a:rPr dirty="0" sz="900" spc="-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C00000"/>
                </a:solidFill>
                <a:latin typeface="Wingdings"/>
                <a:cs typeface="Wingdings"/>
              </a:rPr>
              <a:t></a:t>
            </a:r>
            <a:r>
              <a:rPr dirty="0" sz="9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900" spc="-25" b="1">
                <a:solidFill>
                  <a:srgbClr val="C00000"/>
                </a:solidFill>
                <a:latin typeface="Arial"/>
                <a:cs typeface="Arial"/>
              </a:rPr>
              <a:t>012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482595" y="3500623"/>
            <a:ext cx="692150" cy="1847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0955" rIns="0" bIns="0" rtlCol="0" vert="horz">
            <a:spAutoFit/>
          </a:bodyPr>
          <a:lstStyle/>
          <a:p>
            <a:pPr marL="45085">
              <a:lnSpc>
                <a:spcPct val="100000"/>
              </a:lnSpc>
              <a:spcBef>
                <a:spcPts val="165"/>
              </a:spcBef>
            </a:pPr>
            <a:r>
              <a:rPr dirty="0" sz="900" b="1">
                <a:solidFill>
                  <a:srgbClr val="C00000"/>
                </a:solidFill>
                <a:latin typeface="Arial"/>
                <a:cs typeface="Arial"/>
              </a:rPr>
              <a:t>012 </a:t>
            </a:r>
            <a:r>
              <a:rPr dirty="0" sz="900">
                <a:solidFill>
                  <a:srgbClr val="C00000"/>
                </a:solidFill>
                <a:latin typeface="Wingdings"/>
                <a:cs typeface="Wingdings"/>
              </a:rPr>
              <a:t></a:t>
            </a:r>
            <a:r>
              <a:rPr dirty="0" sz="90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900" spc="-25" b="1">
                <a:solidFill>
                  <a:srgbClr val="C00000"/>
                </a:solidFill>
                <a:latin typeface="Arial"/>
                <a:cs typeface="Arial"/>
              </a:rPr>
              <a:t>RST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3579" y="7245090"/>
              <a:ext cx="2624327" cy="1569720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973580" y="7245090"/>
              <a:ext cx="2626360" cy="1568450"/>
            </a:xfrm>
            <a:custGeom>
              <a:avLst/>
              <a:gdLst/>
              <a:ahLst/>
              <a:cxnLst/>
              <a:rect l="l" t="t" r="r" b="b"/>
              <a:pathLst>
                <a:path w="2626360" h="1568450">
                  <a:moveTo>
                    <a:pt x="2625852" y="0"/>
                  </a:moveTo>
                  <a:lnTo>
                    <a:pt x="0" y="0"/>
                  </a:lnTo>
                  <a:lnTo>
                    <a:pt x="0" y="1568196"/>
                  </a:lnTo>
                  <a:lnTo>
                    <a:pt x="2625852" y="1568196"/>
                  </a:lnTo>
                  <a:lnTo>
                    <a:pt x="2625852" y="1566672"/>
                  </a:lnTo>
                  <a:lnTo>
                    <a:pt x="4572" y="1566672"/>
                  </a:lnTo>
                  <a:lnTo>
                    <a:pt x="3048" y="1563624"/>
                  </a:lnTo>
                  <a:lnTo>
                    <a:pt x="4572" y="1563624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4572" y="1524"/>
                  </a:lnTo>
                  <a:lnTo>
                    <a:pt x="2625852" y="1524"/>
                  </a:lnTo>
                  <a:lnTo>
                    <a:pt x="2625852" y="0"/>
                  </a:lnTo>
                  <a:close/>
                </a:path>
                <a:path w="2626360" h="1568450">
                  <a:moveTo>
                    <a:pt x="4572" y="1563624"/>
                  </a:moveTo>
                  <a:lnTo>
                    <a:pt x="3048" y="1563624"/>
                  </a:lnTo>
                  <a:lnTo>
                    <a:pt x="4572" y="1566672"/>
                  </a:lnTo>
                  <a:lnTo>
                    <a:pt x="4572" y="1563624"/>
                  </a:lnTo>
                  <a:close/>
                </a:path>
                <a:path w="2626360" h="1568450">
                  <a:moveTo>
                    <a:pt x="2621280" y="1563624"/>
                  </a:moveTo>
                  <a:lnTo>
                    <a:pt x="4572" y="1563624"/>
                  </a:lnTo>
                  <a:lnTo>
                    <a:pt x="4572" y="1566672"/>
                  </a:lnTo>
                  <a:lnTo>
                    <a:pt x="2621280" y="1566672"/>
                  </a:lnTo>
                  <a:lnTo>
                    <a:pt x="2621280" y="1563624"/>
                  </a:lnTo>
                  <a:close/>
                </a:path>
                <a:path w="2626360" h="1568450">
                  <a:moveTo>
                    <a:pt x="2621280" y="1524"/>
                  </a:moveTo>
                  <a:lnTo>
                    <a:pt x="2621280" y="1566672"/>
                  </a:lnTo>
                  <a:lnTo>
                    <a:pt x="2624328" y="1563624"/>
                  </a:lnTo>
                  <a:lnTo>
                    <a:pt x="2625852" y="1563624"/>
                  </a:lnTo>
                  <a:lnTo>
                    <a:pt x="2625852" y="4572"/>
                  </a:lnTo>
                  <a:lnTo>
                    <a:pt x="2624328" y="4572"/>
                  </a:lnTo>
                  <a:lnTo>
                    <a:pt x="2621280" y="1524"/>
                  </a:lnTo>
                  <a:close/>
                </a:path>
                <a:path w="2626360" h="1568450">
                  <a:moveTo>
                    <a:pt x="2625852" y="1563624"/>
                  </a:moveTo>
                  <a:lnTo>
                    <a:pt x="2624328" y="1563624"/>
                  </a:lnTo>
                  <a:lnTo>
                    <a:pt x="2621280" y="1566672"/>
                  </a:lnTo>
                  <a:lnTo>
                    <a:pt x="2625852" y="1566672"/>
                  </a:lnTo>
                  <a:lnTo>
                    <a:pt x="2625852" y="1563624"/>
                  </a:lnTo>
                  <a:close/>
                </a:path>
                <a:path w="2626360" h="1568450">
                  <a:moveTo>
                    <a:pt x="4572" y="1524"/>
                  </a:moveTo>
                  <a:lnTo>
                    <a:pt x="3048" y="4572"/>
                  </a:lnTo>
                  <a:lnTo>
                    <a:pt x="4572" y="4572"/>
                  </a:lnTo>
                  <a:lnTo>
                    <a:pt x="4572" y="1524"/>
                  </a:lnTo>
                  <a:close/>
                </a:path>
                <a:path w="2626360" h="1568450">
                  <a:moveTo>
                    <a:pt x="2621280" y="1524"/>
                  </a:moveTo>
                  <a:lnTo>
                    <a:pt x="4572" y="1524"/>
                  </a:lnTo>
                  <a:lnTo>
                    <a:pt x="4572" y="4572"/>
                  </a:lnTo>
                  <a:lnTo>
                    <a:pt x="2621280" y="4572"/>
                  </a:lnTo>
                  <a:lnTo>
                    <a:pt x="2621280" y="1524"/>
                  </a:lnTo>
                  <a:close/>
                </a:path>
                <a:path w="2626360" h="1568450">
                  <a:moveTo>
                    <a:pt x="2625852" y="1524"/>
                  </a:moveTo>
                  <a:lnTo>
                    <a:pt x="2621280" y="1524"/>
                  </a:lnTo>
                  <a:lnTo>
                    <a:pt x="2624328" y="4572"/>
                  </a:lnTo>
                  <a:lnTo>
                    <a:pt x="2625852" y="4572"/>
                  </a:lnTo>
                  <a:lnTo>
                    <a:pt x="2625852" y="152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07635" y="7245090"/>
              <a:ext cx="1274064" cy="156972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4709160" y="7245090"/>
              <a:ext cx="1272540" cy="1568450"/>
            </a:xfrm>
            <a:custGeom>
              <a:avLst/>
              <a:gdLst/>
              <a:ahLst/>
              <a:cxnLst/>
              <a:rect l="l" t="t" r="r" b="b"/>
              <a:pathLst>
                <a:path w="1272539" h="1568450">
                  <a:moveTo>
                    <a:pt x="1272540" y="0"/>
                  </a:moveTo>
                  <a:lnTo>
                    <a:pt x="0" y="0"/>
                  </a:lnTo>
                  <a:lnTo>
                    <a:pt x="0" y="1568196"/>
                  </a:lnTo>
                  <a:lnTo>
                    <a:pt x="1272540" y="1568196"/>
                  </a:lnTo>
                  <a:lnTo>
                    <a:pt x="1272540" y="1566672"/>
                  </a:lnTo>
                  <a:lnTo>
                    <a:pt x="6096" y="1566672"/>
                  </a:lnTo>
                  <a:lnTo>
                    <a:pt x="3048" y="1563624"/>
                  </a:lnTo>
                  <a:lnTo>
                    <a:pt x="6096" y="1563624"/>
                  </a:lnTo>
                  <a:lnTo>
                    <a:pt x="6096" y="4572"/>
                  </a:lnTo>
                  <a:lnTo>
                    <a:pt x="3048" y="4572"/>
                  </a:lnTo>
                  <a:lnTo>
                    <a:pt x="6096" y="1524"/>
                  </a:lnTo>
                  <a:lnTo>
                    <a:pt x="1272540" y="1524"/>
                  </a:lnTo>
                  <a:lnTo>
                    <a:pt x="1272540" y="0"/>
                  </a:lnTo>
                  <a:close/>
                </a:path>
                <a:path w="1272539" h="1568450">
                  <a:moveTo>
                    <a:pt x="6096" y="1563624"/>
                  </a:moveTo>
                  <a:lnTo>
                    <a:pt x="3048" y="1563624"/>
                  </a:lnTo>
                  <a:lnTo>
                    <a:pt x="6096" y="1566672"/>
                  </a:lnTo>
                  <a:lnTo>
                    <a:pt x="6096" y="1563624"/>
                  </a:lnTo>
                  <a:close/>
                </a:path>
                <a:path w="1272539" h="1568450">
                  <a:moveTo>
                    <a:pt x="1267968" y="1563624"/>
                  </a:moveTo>
                  <a:lnTo>
                    <a:pt x="6096" y="1563624"/>
                  </a:lnTo>
                  <a:lnTo>
                    <a:pt x="6096" y="1566672"/>
                  </a:lnTo>
                  <a:lnTo>
                    <a:pt x="1267968" y="1566672"/>
                  </a:lnTo>
                  <a:lnTo>
                    <a:pt x="1267968" y="1563624"/>
                  </a:lnTo>
                  <a:close/>
                </a:path>
                <a:path w="1272539" h="1568450">
                  <a:moveTo>
                    <a:pt x="1267968" y="1524"/>
                  </a:moveTo>
                  <a:lnTo>
                    <a:pt x="1267968" y="1566672"/>
                  </a:lnTo>
                  <a:lnTo>
                    <a:pt x="1271016" y="1563624"/>
                  </a:lnTo>
                  <a:lnTo>
                    <a:pt x="1272540" y="1563624"/>
                  </a:lnTo>
                  <a:lnTo>
                    <a:pt x="1272540" y="4572"/>
                  </a:lnTo>
                  <a:lnTo>
                    <a:pt x="1271016" y="4572"/>
                  </a:lnTo>
                  <a:lnTo>
                    <a:pt x="1267968" y="1524"/>
                  </a:lnTo>
                  <a:close/>
                </a:path>
                <a:path w="1272539" h="1568450">
                  <a:moveTo>
                    <a:pt x="1272540" y="1563624"/>
                  </a:moveTo>
                  <a:lnTo>
                    <a:pt x="1271016" y="1563624"/>
                  </a:lnTo>
                  <a:lnTo>
                    <a:pt x="1267968" y="1566672"/>
                  </a:lnTo>
                  <a:lnTo>
                    <a:pt x="1272540" y="1566672"/>
                  </a:lnTo>
                  <a:lnTo>
                    <a:pt x="1272540" y="1563624"/>
                  </a:lnTo>
                  <a:close/>
                </a:path>
                <a:path w="1272539" h="1568450">
                  <a:moveTo>
                    <a:pt x="6096" y="1524"/>
                  </a:moveTo>
                  <a:lnTo>
                    <a:pt x="3048" y="4572"/>
                  </a:lnTo>
                  <a:lnTo>
                    <a:pt x="6096" y="4572"/>
                  </a:lnTo>
                  <a:lnTo>
                    <a:pt x="6096" y="1524"/>
                  </a:lnTo>
                  <a:close/>
                </a:path>
                <a:path w="1272539" h="1568450">
                  <a:moveTo>
                    <a:pt x="1267968" y="1524"/>
                  </a:moveTo>
                  <a:lnTo>
                    <a:pt x="6096" y="1524"/>
                  </a:lnTo>
                  <a:lnTo>
                    <a:pt x="6096" y="4572"/>
                  </a:lnTo>
                  <a:lnTo>
                    <a:pt x="1267968" y="4572"/>
                  </a:lnTo>
                  <a:lnTo>
                    <a:pt x="1267968" y="1524"/>
                  </a:lnTo>
                  <a:close/>
                </a:path>
                <a:path w="1272539" h="1568450">
                  <a:moveTo>
                    <a:pt x="1272540" y="1524"/>
                  </a:moveTo>
                  <a:lnTo>
                    <a:pt x="1267968" y="1524"/>
                  </a:lnTo>
                  <a:lnTo>
                    <a:pt x="1271016" y="4572"/>
                  </a:lnTo>
                  <a:lnTo>
                    <a:pt x="1272540" y="4572"/>
                  </a:lnTo>
                  <a:lnTo>
                    <a:pt x="1272540" y="152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44780" rIns="0" bIns="0" rtlCol="0" vert="horz">
            <a:spAutoFit/>
          </a:bodyPr>
          <a:lstStyle/>
          <a:p>
            <a:pPr marL="1056005">
              <a:lnSpc>
                <a:spcPct val="100000"/>
              </a:lnSpc>
              <a:spcBef>
                <a:spcPts val="114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Componentes</a:t>
            </a:r>
            <a:r>
              <a:rPr dirty="0" sz="1800" spc="-114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Simétricas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1800">
              <a:latin typeface="Calibri"/>
              <a:cs typeface="Calibri"/>
            </a:endParaRPr>
          </a:p>
          <a:p>
            <a:pPr marL="669925" marR="405130">
              <a:lnSpc>
                <a:spcPct val="100000"/>
              </a:lnSpc>
            </a:pPr>
            <a:r>
              <a:rPr dirty="0" sz="900">
                <a:latin typeface="Arial MT"/>
                <a:cs typeface="Arial MT"/>
              </a:rPr>
              <a:t>Esquema</a:t>
            </a:r>
            <a:r>
              <a:rPr dirty="0" sz="900" spc="-2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-1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una</a:t>
            </a:r>
            <a:r>
              <a:rPr dirty="0" sz="900" spc="-1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red</a:t>
            </a:r>
            <a:r>
              <a:rPr dirty="0" sz="900" spc="-1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trifásica</a:t>
            </a:r>
            <a:r>
              <a:rPr dirty="0" sz="900" spc="-3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y</a:t>
            </a:r>
            <a:r>
              <a:rPr dirty="0" sz="900" spc="-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la</a:t>
            </a:r>
            <a:r>
              <a:rPr dirty="0" sz="900" spc="-1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relación</a:t>
            </a:r>
            <a:r>
              <a:rPr dirty="0" sz="900" spc="-2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entre</a:t>
            </a:r>
            <a:r>
              <a:rPr dirty="0" sz="900" spc="-2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los</a:t>
            </a:r>
            <a:r>
              <a:rPr dirty="0" sz="900" spc="-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componentes</a:t>
            </a:r>
            <a:r>
              <a:rPr dirty="0" sz="900" spc="-45">
                <a:latin typeface="Arial MT"/>
                <a:cs typeface="Arial MT"/>
              </a:rPr>
              <a:t> </a:t>
            </a:r>
            <a:r>
              <a:rPr dirty="0" sz="900" spc="-25">
                <a:latin typeface="Arial MT"/>
                <a:cs typeface="Arial MT"/>
              </a:rPr>
              <a:t>de </a:t>
            </a:r>
            <a:r>
              <a:rPr dirty="0" sz="900">
                <a:latin typeface="Arial MT"/>
                <a:cs typeface="Arial MT"/>
              </a:rPr>
              <a:t>los</a:t>
            </a:r>
            <a:r>
              <a:rPr dirty="0" sz="900" spc="-1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sistemas</a:t>
            </a:r>
            <a:r>
              <a:rPr dirty="0" sz="900" spc="-4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de secuencia</a:t>
            </a:r>
            <a:r>
              <a:rPr dirty="0" sz="900" spc="-3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positiva,</a:t>
            </a:r>
            <a:r>
              <a:rPr dirty="0" sz="900" spc="-3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negativa</a:t>
            </a:r>
            <a:r>
              <a:rPr dirty="0" sz="900" spc="-2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y</a:t>
            </a:r>
            <a:r>
              <a:rPr dirty="0" sz="900" spc="-5">
                <a:latin typeface="Arial MT"/>
                <a:cs typeface="Arial MT"/>
              </a:rPr>
              <a:t> </a:t>
            </a:r>
            <a:r>
              <a:rPr dirty="0" sz="900" spc="-10">
                <a:latin typeface="Arial MT"/>
                <a:cs typeface="Arial MT"/>
              </a:rPr>
              <a:t>homopolar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614415" y="1499611"/>
            <a:ext cx="396240" cy="425450"/>
          </a:xfrm>
          <a:prstGeom prst="rect">
            <a:avLst/>
          </a:prstGeom>
          <a:solidFill>
            <a:srgbClr val="F2F2F2"/>
          </a:solidFill>
        </p:spPr>
        <p:txBody>
          <a:bodyPr wrap="square" lIns="0" tIns="60960" rIns="0" bIns="0" rtlCol="0" vert="horz">
            <a:spAutoFit/>
          </a:bodyPr>
          <a:lstStyle/>
          <a:p>
            <a:pPr marL="59055">
              <a:lnSpc>
                <a:spcPct val="100000"/>
              </a:lnSpc>
              <a:spcBef>
                <a:spcPts val="480"/>
              </a:spcBef>
            </a:pPr>
            <a:r>
              <a:rPr dirty="0" sz="1800" spc="-50" b="1">
                <a:solidFill>
                  <a:srgbClr val="C00000"/>
                </a:solidFill>
                <a:latin typeface="Calibri"/>
                <a:cs typeface="Calibri"/>
              </a:rPr>
              <a:t>Z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951732" y="2069586"/>
            <a:ext cx="1740535" cy="2383790"/>
            <a:chOff x="3951732" y="2069586"/>
            <a:chExt cx="1740535" cy="238379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51732" y="2069586"/>
              <a:ext cx="1738883" cy="238353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953256" y="2071110"/>
              <a:ext cx="1739264" cy="2382520"/>
            </a:xfrm>
            <a:custGeom>
              <a:avLst/>
              <a:gdLst/>
              <a:ahLst/>
              <a:cxnLst/>
              <a:rect l="l" t="t" r="r" b="b"/>
              <a:pathLst>
                <a:path w="1739264" h="2382520">
                  <a:moveTo>
                    <a:pt x="1738884" y="0"/>
                  </a:moveTo>
                  <a:lnTo>
                    <a:pt x="0" y="0"/>
                  </a:lnTo>
                  <a:lnTo>
                    <a:pt x="0" y="2382012"/>
                  </a:lnTo>
                  <a:lnTo>
                    <a:pt x="1738884" y="2382012"/>
                  </a:lnTo>
                  <a:lnTo>
                    <a:pt x="1738884" y="2380488"/>
                  </a:lnTo>
                  <a:lnTo>
                    <a:pt x="6096" y="2380488"/>
                  </a:lnTo>
                  <a:lnTo>
                    <a:pt x="3048" y="2377440"/>
                  </a:lnTo>
                  <a:lnTo>
                    <a:pt x="6096" y="2377440"/>
                  </a:lnTo>
                  <a:lnTo>
                    <a:pt x="6096" y="4572"/>
                  </a:lnTo>
                  <a:lnTo>
                    <a:pt x="3048" y="4572"/>
                  </a:lnTo>
                  <a:lnTo>
                    <a:pt x="6096" y="3048"/>
                  </a:lnTo>
                  <a:lnTo>
                    <a:pt x="1738884" y="3048"/>
                  </a:lnTo>
                  <a:lnTo>
                    <a:pt x="1738884" y="0"/>
                  </a:lnTo>
                  <a:close/>
                </a:path>
                <a:path w="1739264" h="2382520">
                  <a:moveTo>
                    <a:pt x="6096" y="2377440"/>
                  </a:moveTo>
                  <a:lnTo>
                    <a:pt x="3048" y="2377440"/>
                  </a:lnTo>
                  <a:lnTo>
                    <a:pt x="6096" y="2380488"/>
                  </a:lnTo>
                  <a:lnTo>
                    <a:pt x="6096" y="2377440"/>
                  </a:lnTo>
                  <a:close/>
                </a:path>
                <a:path w="1739264" h="2382520">
                  <a:moveTo>
                    <a:pt x="1734312" y="2377440"/>
                  </a:moveTo>
                  <a:lnTo>
                    <a:pt x="6096" y="2377440"/>
                  </a:lnTo>
                  <a:lnTo>
                    <a:pt x="6096" y="2380488"/>
                  </a:lnTo>
                  <a:lnTo>
                    <a:pt x="1734312" y="2380488"/>
                  </a:lnTo>
                  <a:lnTo>
                    <a:pt x="1734312" y="2377440"/>
                  </a:lnTo>
                  <a:close/>
                </a:path>
                <a:path w="1739264" h="2382520">
                  <a:moveTo>
                    <a:pt x="1734312" y="3048"/>
                  </a:moveTo>
                  <a:lnTo>
                    <a:pt x="1734312" y="2380488"/>
                  </a:lnTo>
                  <a:lnTo>
                    <a:pt x="1735836" y="2377440"/>
                  </a:lnTo>
                  <a:lnTo>
                    <a:pt x="1738884" y="2377440"/>
                  </a:lnTo>
                  <a:lnTo>
                    <a:pt x="1738884" y="4572"/>
                  </a:lnTo>
                  <a:lnTo>
                    <a:pt x="1735836" y="4572"/>
                  </a:lnTo>
                  <a:lnTo>
                    <a:pt x="1734312" y="3048"/>
                  </a:lnTo>
                  <a:close/>
                </a:path>
                <a:path w="1739264" h="2382520">
                  <a:moveTo>
                    <a:pt x="1738884" y="2377440"/>
                  </a:moveTo>
                  <a:lnTo>
                    <a:pt x="1735836" y="2377440"/>
                  </a:lnTo>
                  <a:lnTo>
                    <a:pt x="1734312" y="2380488"/>
                  </a:lnTo>
                  <a:lnTo>
                    <a:pt x="1738884" y="2380488"/>
                  </a:lnTo>
                  <a:lnTo>
                    <a:pt x="1738884" y="2377440"/>
                  </a:lnTo>
                  <a:close/>
                </a:path>
                <a:path w="1739264" h="2382520">
                  <a:moveTo>
                    <a:pt x="6096" y="3048"/>
                  </a:moveTo>
                  <a:lnTo>
                    <a:pt x="3048" y="4572"/>
                  </a:lnTo>
                  <a:lnTo>
                    <a:pt x="6096" y="4572"/>
                  </a:lnTo>
                  <a:lnTo>
                    <a:pt x="6096" y="3048"/>
                  </a:lnTo>
                  <a:close/>
                </a:path>
                <a:path w="1739264" h="2382520">
                  <a:moveTo>
                    <a:pt x="1734312" y="3048"/>
                  </a:moveTo>
                  <a:lnTo>
                    <a:pt x="6096" y="3048"/>
                  </a:lnTo>
                  <a:lnTo>
                    <a:pt x="6096" y="4572"/>
                  </a:lnTo>
                  <a:lnTo>
                    <a:pt x="1734312" y="4572"/>
                  </a:lnTo>
                  <a:lnTo>
                    <a:pt x="1734312" y="3048"/>
                  </a:lnTo>
                  <a:close/>
                </a:path>
                <a:path w="1739264" h="2382520">
                  <a:moveTo>
                    <a:pt x="1738884" y="3048"/>
                  </a:moveTo>
                  <a:lnTo>
                    <a:pt x="1734312" y="3048"/>
                  </a:lnTo>
                  <a:lnTo>
                    <a:pt x="1735836" y="4572"/>
                  </a:lnTo>
                  <a:lnTo>
                    <a:pt x="1738884" y="4572"/>
                  </a:lnTo>
                  <a:lnTo>
                    <a:pt x="1738884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49225" rIns="0" bIns="0" rtlCol="0" vert="horz">
            <a:spAutoFit/>
          </a:bodyPr>
          <a:lstStyle/>
          <a:p>
            <a:pPr marL="493395">
              <a:lnSpc>
                <a:spcPct val="100000"/>
              </a:lnSpc>
              <a:spcBef>
                <a:spcPts val="117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Componentes</a:t>
            </a:r>
            <a:r>
              <a:rPr dirty="0" sz="1800" spc="-1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Simétricas: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medición</a:t>
            </a:r>
            <a:r>
              <a:rPr dirty="0" sz="1800" spc="-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80"/>
              </a:spcBef>
            </a:pPr>
            <a:endParaRPr sz="1800">
              <a:latin typeface="Calibri"/>
              <a:cs typeface="Calibri"/>
            </a:endParaRPr>
          </a:p>
          <a:p>
            <a:pPr marL="725170" marR="2788920">
              <a:lnSpc>
                <a:spcPct val="100000"/>
              </a:lnSpc>
            </a:pPr>
            <a:r>
              <a:rPr dirty="0" sz="900" b="1">
                <a:solidFill>
                  <a:srgbClr val="C00000"/>
                </a:solidFill>
                <a:latin typeface="Arial"/>
                <a:cs typeface="Arial"/>
              </a:rPr>
              <a:t>Secuencia</a:t>
            </a:r>
            <a:r>
              <a:rPr dirty="0" sz="900" spc="-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900" spc="-10" b="1">
                <a:solidFill>
                  <a:srgbClr val="C00000"/>
                </a:solidFill>
                <a:latin typeface="Arial"/>
                <a:cs typeface="Arial"/>
              </a:rPr>
              <a:t>Positiva </a:t>
            </a:r>
            <a:r>
              <a:rPr dirty="0" sz="900" b="1">
                <a:solidFill>
                  <a:srgbClr val="C00000"/>
                </a:solidFill>
                <a:latin typeface="Arial"/>
                <a:cs typeface="Arial"/>
              </a:rPr>
              <a:t>Sistema</a:t>
            </a:r>
            <a:r>
              <a:rPr dirty="0" sz="900" spc="-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900" spc="-25" b="1">
                <a:solidFill>
                  <a:srgbClr val="C00000"/>
                </a:solidFill>
                <a:latin typeface="Arial"/>
                <a:cs typeface="Arial"/>
              </a:rPr>
              <a:t>‘1’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65"/>
              </a:spcBef>
            </a:pPr>
            <a:endParaRPr sz="900">
              <a:latin typeface="Arial"/>
              <a:cs typeface="Arial"/>
            </a:endParaRPr>
          </a:p>
          <a:p>
            <a:pPr marL="725170" marR="2750820">
              <a:lnSpc>
                <a:spcPct val="100000"/>
              </a:lnSpc>
            </a:pPr>
            <a:r>
              <a:rPr dirty="0" sz="900" b="1">
                <a:solidFill>
                  <a:srgbClr val="C00000"/>
                </a:solidFill>
                <a:latin typeface="Arial"/>
                <a:cs typeface="Arial"/>
              </a:rPr>
              <a:t>Secuencia</a:t>
            </a:r>
            <a:r>
              <a:rPr dirty="0" sz="900" spc="-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900" spc="-10" b="1">
                <a:solidFill>
                  <a:srgbClr val="C00000"/>
                </a:solidFill>
                <a:latin typeface="Arial"/>
                <a:cs typeface="Arial"/>
              </a:rPr>
              <a:t>Negativa </a:t>
            </a:r>
            <a:r>
              <a:rPr dirty="0" sz="900" b="1">
                <a:solidFill>
                  <a:srgbClr val="C00000"/>
                </a:solidFill>
                <a:latin typeface="Arial"/>
                <a:cs typeface="Arial"/>
              </a:rPr>
              <a:t>Sistema</a:t>
            </a:r>
            <a:r>
              <a:rPr dirty="0" sz="900" spc="-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900" spc="-25" b="1">
                <a:solidFill>
                  <a:srgbClr val="C00000"/>
                </a:solidFill>
                <a:latin typeface="Arial"/>
                <a:cs typeface="Arial"/>
              </a:rPr>
              <a:t>‘2’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900">
              <a:latin typeface="Arial"/>
              <a:cs typeface="Arial"/>
            </a:endParaRPr>
          </a:p>
          <a:p>
            <a:pPr marL="746125" marR="2600960">
              <a:lnSpc>
                <a:spcPct val="100000"/>
              </a:lnSpc>
            </a:pPr>
            <a:r>
              <a:rPr dirty="0" sz="900" b="1">
                <a:solidFill>
                  <a:srgbClr val="C00000"/>
                </a:solidFill>
                <a:latin typeface="Arial"/>
                <a:cs typeface="Arial"/>
              </a:rPr>
              <a:t>Secuencia</a:t>
            </a:r>
            <a:r>
              <a:rPr dirty="0" sz="900" spc="-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900" spc="-10" b="1">
                <a:solidFill>
                  <a:srgbClr val="C00000"/>
                </a:solidFill>
                <a:latin typeface="Arial"/>
                <a:cs typeface="Arial"/>
              </a:rPr>
              <a:t>Homopolar </a:t>
            </a:r>
            <a:r>
              <a:rPr dirty="0" sz="900" b="1">
                <a:solidFill>
                  <a:srgbClr val="C00000"/>
                </a:solidFill>
                <a:latin typeface="Arial"/>
                <a:cs typeface="Arial"/>
              </a:rPr>
              <a:t>Sistema</a:t>
            </a:r>
            <a:r>
              <a:rPr dirty="0" sz="900" spc="-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900" spc="-25" b="1">
                <a:solidFill>
                  <a:srgbClr val="C00000"/>
                </a:solidFill>
                <a:latin typeface="Arial"/>
                <a:cs typeface="Arial"/>
              </a:rPr>
              <a:t>‘3’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2404" y="6597390"/>
              <a:ext cx="2503931" cy="238353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233927" y="6595866"/>
              <a:ext cx="2502535" cy="2383790"/>
            </a:xfrm>
            <a:custGeom>
              <a:avLst/>
              <a:gdLst/>
              <a:ahLst/>
              <a:cxnLst/>
              <a:rect l="l" t="t" r="r" b="b"/>
              <a:pathLst>
                <a:path w="2502535" h="2383790">
                  <a:moveTo>
                    <a:pt x="2502408" y="0"/>
                  </a:moveTo>
                  <a:lnTo>
                    <a:pt x="0" y="0"/>
                  </a:lnTo>
                  <a:lnTo>
                    <a:pt x="0" y="2383536"/>
                  </a:lnTo>
                  <a:lnTo>
                    <a:pt x="2502408" y="2383536"/>
                  </a:lnTo>
                  <a:lnTo>
                    <a:pt x="2502408" y="2380488"/>
                  </a:lnTo>
                  <a:lnTo>
                    <a:pt x="4572" y="2380488"/>
                  </a:lnTo>
                  <a:lnTo>
                    <a:pt x="3048" y="2378964"/>
                  </a:lnTo>
                  <a:lnTo>
                    <a:pt x="4572" y="2378964"/>
                  </a:lnTo>
                  <a:lnTo>
                    <a:pt x="4572" y="6096"/>
                  </a:lnTo>
                  <a:lnTo>
                    <a:pt x="3048" y="6096"/>
                  </a:lnTo>
                  <a:lnTo>
                    <a:pt x="4572" y="3048"/>
                  </a:lnTo>
                  <a:lnTo>
                    <a:pt x="2502408" y="3048"/>
                  </a:lnTo>
                  <a:lnTo>
                    <a:pt x="2502408" y="0"/>
                  </a:lnTo>
                  <a:close/>
                </a:path>
                <a:path w="2502535" h="2383790">
                  <a:moveTo>
                    <a:pt x="4572" y="2378964"/>
                  </a:moveTo>
                  <a:lnTo>
                    <a:pt x="3048" y="2378964"/>
                  </a:lnTo>
                  <a:lnTo>
                    <a:pt x="4572" y="2380488"/>
                  </a:lnTo>
                  <a:lnTo>
                    <a:pt x="4572" y="2378964"/>
                  </a:lnTo>
                  <a:close/>
                </a:path>
                <a:path w="2502535" h="2383790">
                  <a:moveTo>
                    <a:pt x="2497836" y="2378964"/>
                  </a:moveTo>
                  <a:lnTo>
                    <a:pt x="4572" y="2378964"/>
                  </a:lnTo>
                  <a:lnTo>
                    <a:pt x="4572" y="2380488"/>
                  </a:lnTo>
                  <a:lnTo>
                    <a:pt x="2497836" y="2380488"/>
                  </a:lnTo>
                  <a:lnTo>
                    <a:pt x="2497836" y="2378964"/>
                  </a:lnTo>
                  <a:close/>
                </a:path>
                <a:path w="2502535" h="2383790">
                  <a:moveTo>
                    <a:pt x="2497836" y="3048"/>
                  </a:moveTo>
                  <a:lnTo>
                    <a:pt x="2497836" y="2380488"/>
                  </a:lnTo>
                  <a:lnTo>
                    <a:pt x="2500884" y="2378964"/>
                  </a:lnTo>
                  <a:lnTo>
                    <a:pt x="2502408" y="2378964"/>
                  </a:lnTo>
                  <a:lnTo>
                    <a:pt x="2502408" y="6096"/>
                  </a:lnTo>
                  <a:lnTo>
                    <a:pt x="2500884" y="6096"/>
                  </a:lnTo>
                  <a:lnTo>
                    <a:pt x="2497836" y="3048"/>
                  </a:lnTo>
                  <a:close/>
                </a:path>
                <a:path w="2502535" h="2383790">
                  <a:moveTo>
                    <a:pt x="2502408" y="2378964"/>
                  </a:moveTo>
                  <a:lnTo>
                    <a:pt x="2500884" y="2378964"/>
                  </a:lnTo>
                  <a:lnTo>
                    <a:pt x="2497836" y="2380488"/>
                  </a:lnTo>
                  <a:lnTo>
                    <a:pt x="2502408" y="2380488"/>
                  </a:lnTo>
                  <a:lnTo>
                    <a:pt x="2502408" y="2378964"/>
                  </a:lnTo>
                  <a:close/>
                </a:path>
                <a:path w="2502535" h="2383790">
                  <a:moveTo>
                    <a:pt x="4572" y="3048"/>
                  </a:moveTo>
                  <a:lnTo>
                    <a:pt x="3048" y="6096"/>
                  </a:lnTo>
                  <a:lnTo>
                    <a:pt x="4572" y="6096"/>
                  </a:lnTo>
                  <a:lnTo>
                    <a:pt x="4572" y="3048"/>
                  </a:lnTo>
                  <a:close/>
                </a:path>
                <a:path w="2502535" h="2383790">
                  <a:moveTo>
                    <a:pt x="2497836" y="3048"/>
                  </a:moveTo>
                  <a:lnTo>
                    <a:pt x="4572" y="3048"/>
                  </a:lnTo>
                  <a:lnTo>
                    <a:pt x="4572" y="6096"/>
                  </a:lnTo>
                  <a:lnTo>
                    <a:pt x="2497836" y="6096"/>
                  </a:lnTo>
                  <a:lnTo>
                    <a:pt x="2497836" y="3048"/>
                  </a:lnTo>
                  <a:close/>
                </a:path>
                <a:path w="2502535" h="2383790">
                  <a:moveTo>
                    <a:pt x="2502408" y="3048"/>
                  </a:moveTo>
                  <a:lnTo>
                    <a:pt x="2497836" y="3048"/>
                  </a:lnTo>
                  <a:lnTo>
                    <a:pt x="2500884" y="6096"/>
                  </a:lnTo>
                  <a:lnTo>
                    <a:pt x="2502408" y="6096"/>
                  </a:lnTo>
                  <a:lnTo>
                    <a:pt x="2502408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49225" rIns="0" bIns="0" rtlCol="0" vert="horz">
            <a:spAutoFit/>
          </a:bodyPr>
          <a:lstStyle/>
          <a:p>
            <a:pPr algn="ctr" marL="37465">
              <a:lnSpc>
                <a:spcPct val="100000"/>
              </a:lnSpc>
              <a:spcBef>
                <a:spcPts val="117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Clasificación</a:t>
            </a:r>
            <a:r>
              <a:rPr dirty="0" sz="1800" spc="-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los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cortocircuitos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45"/>
              </a:spcBef>
            </a:pPr>
            <a:endParaRPr sz="1800">
              <a:latin typeface="Calibri"/>
              <a:cs typeface="Calibri"/>
            </a:endParaRPr>
          </a:p>
          <a:p>
            <a:pPr marL="561975" marR="3030855">
              <a:lnSpc>
                <a:spcPct val="100000"/>
              </a:lnSpc>
            </a:pP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Cortocircuito Trifásico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1795" y="2115306"/>
              <a:ext cx="2026919" cy="231190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701796" y="2113782"/>
              <a:ext cx="2028825" cy="2313940"/>
            </a:xfrm>
            <a:custGeom>
              <a:avLst/>
              <a:gdLst/>
              <a:ahLst/>
              <a:cxnLst/>
              <a:rect l="l" t="t" r="r" b="b"/>
              <a:pathLst>
                <a:path w="2028825" h="2313940">
                  <a:moveTo>
                    <a:pt x="2028444" y="0"/>
                  </a:moveTo>
                  <a:lnTo>
                    <a:pt x="0" y="0"/>
                  </a:lnTo>
                  <a:lnTo>
                    <a:pt x="0" y="2313432"/>
                  </a:lnTo>
                  <a:lnTo>
                    <a:pt x="2028444" y="2313432"/>
                  </a:lnTo>
                  <a:lnTo>
                    <a:pt x="2028444" y="2311908"/>
                  </a:lnTo>
                  <a:lnTo>
                    <a:pt x="4572" y="2311908"/>
                  </a:lnTo>
                  <a:lnTo>
                    <a:pt x="3048" y="2308860"/>
                  </a:lnTo>
                  <a:lnTo>
                    <a:pt x="4572" y="2308860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4572" y="3048"/>
                  </a:lnTo>
                  <a:lnTo>
                    <a:pt x="2028444" y="3048"/>
                  </a:lnTo>
                  <a:lnTo>
                    <a:pt x="2028444" y="0"/>
                  </a:lnTo>
                  <a:close/>
                </a:path>
                <a:path w="2028825" h="2313940">
                  <a:moveTo>
                    <a:pt x="4572" y="2308860"/>
                  </a:moveTo>
                  <a:lnTo>
                    <a:pt x="3048" y="2308860"/>
                  </a:lnTo>
                  <a:lnTo>
                    <a:pt x="4572" y="2311908"/>
                  </a:lnTo>
                  <a:lnTo>
                    <a:pt x="4572" y="2308860"/>
                  </a:lnTo>
                  <a:close/>
                </a:path>
                <a:path w="2028825" h="2313940">
                  <a:moveTo>
                    <a:pt x="2023872" y="2308860"/>
                  </a:moveTo>
                  <a:lnTo>
                    <a:pt x="4572" y="2308860"/>
                  </a:lnTo>
                  <a:lnTo>
                    <a:pt x="4572" y="2311908"/>
                  </a:lnTo>
                  <a:lnTo>
                    <a:pt x="2023872" y="2311908"/>
                  </a:lnTo>
                  <a:lnTo>
                    <a:pt x="2023872" y="2308860"/>
                  </a:lnTo>
                  <a:close/>
                </a:path>
                <a:path w="2028825" h="2313940">
                  <a:moveTo>
                    <a:pt x="2023872" y="3048"/>
                  </a:moveTo>
                  <a:lnTo>
                    <a:pt x="2023872" y="2311908"/>
                  </a:lnTo>
                  <a:lnTo>
                    <a:pt x="2025396" y="2308860"/>
                  </a:lnTo>
                  <a:lnTo>
                    <a:pt x="2028444" y="2308860"/>
                  </a:lnTo>
                  <a:lnTo>
                    <a:pt x="2028444" y="4572"/>
                  </a:lnTo>
                  <a:lnTo>
                    <a:pt x="2025396" y="4572"/>
                  </a:lnTo>
                  <a:lnTo>
                    <a:pt x="2023872" y="3048"/>
                  </a:lnTo>
                  <a:close/>
                </a:path>
                <a:path w="2028825" h="2313940">
                  <a:moveTo>
                    <a:pt x="2028444" y="2308860"/>
                  </a:moveTo>
                  <a:lnTo>
                    <a:pt x="2025396" y="2308860"/>
                  </a:lnTo>
                  <a:lnTo>
                    <a:pt x="2023872" y="2311908"/>
                  </a:lnTo>
                  <a:lnTo>
                    <a:pt x="2028444" y="2311908"/>
                  </a:lnTo>
                  <a:lnTo>
                    <a:pt x="2028444" y="2308860"/>
                  </a:lnTo>
                  <a:close/>
                </a:path>
                <a:path w="2028825" h="2313940">
                  <a:moveTo>
                    <a:pt x="4572" y="3048"/>
                  </a:moveTo>
                  <a:lnTo>
                    <a:pt x="3048" y="4572"/>
                  </a:lnTo>
                  <a:lnTo>
                    <a:pt x="4572" y="4572"/>
                  </a:lnTo>
                  <a:lnTo>
                    <a:pt x="4572" y="3048"/>
                  </a:lnTo>
                  <a:close/>
                </a:path>
                <a:path w="2028825" h="2313940">
                  <a:moveTo>
                    <a:pt x="2023872" y="3048"/>
                  </a:moveTo>
                  <a:lnTo>
                    <a:pt x="4572" y="3048"/>
                  </a:lnTo>
                  <a:lnTo>
                    <a:pt x="4572" y="4572"/>
                  </a:lnTo>
                  <a:lnTo>
                    <a:pt x="2023872" y="4572"/>
                  </a:lnTo>
                  <a:lnTo>
                    <a:pt x="2023872" y="3048"/>
                  </a:lnTo>
                  <a:close/>
                </a:path>
                <a:path w="2028825" h="2313940">
                  <a:moveTo>
                    <a:pt x="2028444" y="3048"/>
                  </a:moveTo>
                  <a:lnTo>
                    <a:pt x="2023872" y="3048"/>
                  </a:lnTo>
                  <a:lnTo>
                    <a:pt x="2025396" y="4572"/>
                  </a:lnTo>
                  <a:lnTo>
                    <a:pt x="2028444" y="4572"/>
                  </a:lnTo>
                  <a:lnTo>
                    <a:pt x="2028444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49225" rIns="0" bIns="0" rtlCol="0" vert="horz">
            <a:spAutoFit/>
          </a:bodyPr>
          <a:lstStyle/>
          <a:p>
            <a:pPr algn="ctr" marL="37465">
              <a:lnSpc>
                <a:spcPct val="100000"/>
              </a:lnSpc>
              <a:spcBef>
                <a:spcPts val="117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Clasificación</a:t>
            </a:r>
            <a:r>
              <a:rPr dirty="0" sz="1800" spc="-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los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cortocircuitos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45"/>
              </a:spcBef>
            </a:pPr>
            <a:endParaRPr sz="1800">
              <a:latin typeface="Calibri"/>
              <a:cs typeface="Calibri"/>
            </a:endParaRPr>
          </a:p>
          <a:p>
            <a:pPr marL="561975" marR="3030855">
              <a:lnSpc>
                <a:spcPct val="100000"/>
              </a:lnSpc>
            </a:pP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Cortocircuito Bifásico</a:t>
            </a:r>
            <a:endParaRPr sz="1200">
              <a:latin typeface="Arial"/>
              <a:cs typeface="Arial"/>
            </a:endParaRPr>
          </a:p>
          <a:p>
            <a:pPr marL="561975" marR="3023235">
              <a:lnSpc>
                <a:spcPct val="100000"/>
              </a:lnSpc>
            </a:pP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(Sin</a:t>
            </a:r>
            <a:r>
              <a:rPr dirty="0" sz="1200" spc="-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contacto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1200" spc="-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tierra)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5323" y="6522714"/>
              <a:ext cx="2075688" cy="237896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738372" y="6524238"/>
              <a:ext cx="2075814" cy="2379345"/>
            </a:xfrm>
            <a:custGeom>
              <a:avLst/>
              <a:gdLst/>
              <a:ahLst/>
              <a:cxnLst/>
              <a:rect l="l" t="t" r="r" b="b"/>
              <a:pathLst>
                <a:path w="2075814" h="2379345">
                  <a:moveTo>
                    <a:pt x="2075688" y="0"/>
                  </a:moveTo>
                  <a:lnTo>
                    <a:pt x="0" y="0"/>
                  </a:lnTo>
                  <a:lnTo>
                    <a:pt x="0" y="2378964"/>
                  </a:lnTo>
                  <a:lnTo>
                    <a:pt x="2075688" y="2378964"/>
                  </a:lnTo>
                  <a:lnTo>
                    <a:pt x="2075688" y="2375916"/>
                  </a:lnTo>
                  <a:lnTo>
                    <a:pt x="4572" y="2375916"/>
                  </a:lnTo>
                  <a:lnTo>
                    <a:pt x="1524" y="2374392"/>
                  </a:lnTo>
                  <a:lnTo>
                    <a:pt x="4572" y="2374392"/>
                  </a:lnTo>
                  <a:lnTo>
                    <a:pt x="4572" y="4572"/>
                  </a:lnTo>
                  <a:lnTo>
                    <a:pt x="1524" y="4572"/>
                  </a:lnTo>
                  <a:lnTo>
                    <a:pt x="4572" y="3048"/>
                  </a:lnTo>
                  <a:lnTo>
                    <a:pt x="2075688" y="3048"/>
                  </a:lnTo>
                  <a:lnTo>
                    <a:pt x="2075688" y="0"/>
                  </a:lnTo>
                  <a:close/>
                </a:path>
                <a:path w="2075814" h="2379345">
                  <a:moveTo>
                    <a:pt x="4572" y="2374392"/>
                  </a:moveTo>
                  <a:lnTo>
                    <a:pt x="1524" y="2374392"/>
                  </a:lnTo>
                  <a:lnTo>
                    <a:pt x="4572" y="2375916"/>
                  </a:lnTo>
                  <a:lnTo>
                    <a:pt x="4572" y="2374392"/>
                  </a:lnTo>
                  <a:close/>
                </a:path>
                <a:path w="2075814" h="2379345">
                  <a:moveTo>
                    <a:pt x="2071116" y="2374392"/>
                  </a:moveTo>
                  <a:lnTo>
                    <a:pt x="4572" y="2374392"/>
                  </a:lnTo>
                  <a:lnTo>
                    <a:pt x="4572" y="2375916"/>
                  </a:lnTo>
                  <a:lnTo>
                    <a:pt x="2071116" y="2375916"/>
                  </a:lnTo>
                  <a:lnTo>
                    <a:pt x="2071116" y="2374392"/>
                  </a:lnTo>
                  <a:close/>
                </a:path>
                <a:path w="2075814" h="2379345">
                  <a:moveTo>
                    <a:pt x="2071116" y="3048"/>
                  </a:moveTo>
                  <a:lnTo>
                    <a:pt x="2071116" y="2375916"/>
                  </a:lnTo>
                  <a:lnTo>
                    <a:pt x="2072640" y="2374392"/>
                  </a:lnTo>
                  <a:lnTo>
                    <a:pt x="2075688" y="2374392"/>
                  </a:lnTo>
                  <a:lnTo>
                    <a:pt x="2075688" y="4572"/>
                  </a:lnTo>
                  <a:lnTo>
                    <a:pt x="2072640" y="4572"/>
                  </a:lnTo>
                  <a:lnTo>
                    <a:pt x="2071116" y="3048"/>
                  </a:lnTo>
                  <a:close/>
                </a:path>
                <a:path w="2075814" h="2379345">
                  <a:moveTo>
                    <a:pt x="2075688" y="2374392"/>
                  </a:moveTo>
                  <a:lnTo>
                    <a:pt x="2072640" y="2374392"/>
                  </a:lnTo>
                  <a:lnTo>
                    <a:pt x="2071116" y="2375916"/>
                  </a:lnTo>
                  <a:lnTo>
                    <a:pt x="2075688" y="2375916"/>
                  </a:lnTo>
                  <a:lnTo>
                    <a:pt x="2075688" y="2374392"/>
                  </a:lnTo>
                  <a:close/>
                </a:path>
                <a:path w="2075814" h="2379345">
                  <a:moveTo>
                    <a:pt x="4572" y="3048"/>
                  </a:moveTo>
                  <a:lnTo>
                    <a:pt x="1524" y="4572"/>
                  </a:lnTo>
                  <a:lnTo>
                    <a:pt x="4572" y="4572"/>
                  </a:lnTo>
                  <a:lnTo>
                    <a:pt x="4572" y="3048"/>
                  </a:lnTo>
                  <a:close/>
                </a:path>
                <a:path w="2075814" h="2379345">
                  <a:moveTo>
                    <a:pt x="2071116" y="3048"/>
                  </a:moveTo>
                  <a:lnTo>
                    <a:pt x="4572" y="3048"/>
                  </a:lnTo>
                  <a:lnTo>
                    <a:pt x="4572" y="4572"/>
                  </a:lnTo>
                  <a:lnTo>
                    <a:pt x="2071116" y="4572"/>
                  </a:lnTo>
                  <a:lnTo>
                    <a:pt x="2071116" y="3048"/>
                  </a:lnTo>
                  <a:close/>
                </a:path>
                <a:path w="2075814" h="2379345">
                  <a:moveTo>
                    <a:pt x="2075688" y="3048"/>
                  </a:moveTo>
                  <a:lnTo>
                    <a:pt x="2071116" y="3048"/>
                  </a:lnTo>
                  <a:lnTo>
                    <a:pt x="2072640" y="4572"/>
                  </a:lnTo>
                  <a:lnTo>
                    <a:pt x="2075688" y="4572"/>
                  </a:lnTo>
                  <a:lnTo>
                    <a:pt x="2075688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49225" rIns="0" bIns="0" rtlCol="0" vert="horz">
            <a:spAutoFit/>
          </a:bodyPr>
          <a:lstStyle/>
          <a:p>
            <a:pPr algn="ctr" marL="3810">
              <a:lnSpc>
                <a:spcPct val="100000"/>
              </a:lnSpc>
              <a:spcBef>
                <a:spcPts val="117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Clasificación</a:t>
            </a:r>
            <a:r>
              <a:rPr dirty="0" sz="1800" spc="-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los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cortocircuitos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45"/>
              </a:spcBef>
            </a:pPr>
            <a:endParaRPr sz="1800">
              <a:latin typeface="Calibri"/>
              <a:cs typeface="Calibri"/>
            </a:endParaRPr>
          </a:p>
          <a:p>
            <a:pPr marL="561975" marR="3030855">
              <a:lnSpc>
                <a:spcPct val="100000"/>
              </a:lnSpc>
            </a:pP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Cortocircuito Bifásico</a:t>
            </a:r>
            <a:endParaRPr sz="1200">
              <a:latin typeface="Arial"/>
              <a:cs typeface="Arial"/>
            </a:endParaRPr>
          </a:p>
          <a:p>
            <a:pPr marL="561975" marR="2963545">
              <a:lnSpc>
                <a:spcPct val="100000"/>
              </a:lnSpc>
            </a:pP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(Con</a:t>
            </a:r>
            <a:r>
              <a:rPr dirty="0" sz="1200" spc="-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contacto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1200" spc="-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tierra)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9207" y="2069586"/>
              <a:ext cx="2275331" cy="237439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572256" y="2071110"/>
              <a:ext cx="2270760" cy="2372995"/>
            </a:xfrm>
            <a:custGeom>
              <a:avLst/>
              <a:gdLst/>
              <a:ahLst/>
              <a:cxnLst/>
              <a:rect l="l" t="t" r="r" b="b"/>
              <a:pathLst>
                <a:path w="2270760" h="2372995">
                  <a:moveTo>
                    <a:pt x="2270760" y="0"/>
                  </a:moveTo>
                  <a:lnTo>
                    <a:pt x="0" y="0"/>
                  </a:lnTo>
                  <a:lnTo>
                    <a:pt x="0" y="2372868"/>
                  </a:lnTo>
                  <a:lnTo>
                    <a:pt x="2270760" y="2372868"/>
                  </a:lnTo>
                  <a:lnTo>
                    <a:pt x="2270760" y="2371344"/>
                  </a:lnTo>
                  <a:lnTo>
                    <a:pt x="4572" y="2371344"/>
                  </a:lnTo>
                  <a:lnTo>
                    <a:pt x="1524" y="2368296"/>
                  </a:lnTo>
                  <a:lnTo>
                    <a:pt x="4572" y="2368296"/>
                  </a:lnTo>
                  <a:lnTo>
                    <a:pt x="4572" y="4572"/>
                  </a:lnTo>
                  <a:lnTo>
                    <a:pt x="1524" y="4572"/>
                  </a:lnTo>
                  <a:lnTo>
                    <a:pt x="4572" y="3048"/>
                  </a:lnTo>
                  <a:lnTo>
                    <a:pt x="2270760" y="3048"/>
                  </a:lnTo>
                  <a:lnTo>
                    <a:pt x="2270760" y="0"/>
                  </a:lnTo>
                  <a:close/>
                </a:path>
                <a:path w="2270760" h="2372995">
                  <a:moveTo>
                    <a:pt x="4572" y="2368296"/>
                  </a:moveTo>
                  <a:lnTo>
                    <a:pt x="1524" y="2368296"/>
                  </a:lnTo>
                  <a:lnTo>
                    <a:pt x="4572" y="2371344"/>
                  </a:lnTo>
                  <a:lnTo>
                    <a:pt x="4572" y="2368296"/>
                  </a:lnTo>
                  <a:close/>
                </a:path>
                <a:path w="2270760" h="2372995">
                  <a:moveTo>
                    <a:pt x="2266188" y="2368296"/>
                  </a:moveTo>
                  <a:lnTo>
                    <a:pt x="4572" y="2368296"/>
                  </a:lnTo>
                  <a:lnTo>
                    <a:pt x="4572" y="2371344"/>
                  </a:lnTo>
                  <a:lnTo>
                    <a:pt x="2266188" y="2371344"/>
                  </a:lnTo>
                  <a:lnTo>
                    <a:pt x="2266188" y="2368296"/>
                  </a:lnTo>
                  <a:close/>
                </a:path>
                <a:path w="2270760" h="2372995">
                  <a:moveTo>
                    <a:pt x="2266188" y="3048"/>
                  </a:moveTo>
                  <a:lnTo>
                    <a:pt x="2266188" y="2371344"/>
                  </a:lnTo>
                  <a:lnTo>
                    <a:pt x="2269236" y="2368296"/>
                  </a:lnTo>
                  <a:lnTo>
                    <a:pt x="2270760" y="2368296"/>
                  </a:lnTo>
                  <a:lnTo>
                    <a:pt x="2270760" y="4572"/>
                  </a:lnTo>
                  <a:lnTo>
                    <a:pt x="2269236" y="4572"/>
                  </a:lnTo>
                  <a:lnTo>
                    <a:pt x="2266188" y="3048"/>
                  </a:lnTo>
                  <a:close/>
                </a:path>
                <a:path w="2270760" h="2372995">
                  <a:moveTo>
                    <a:pt x="2270760" y="2368296"/>
                  </a:moveTo>
                  <a:lnTo>
                    <a:pt x="2269236" y="2368296"/>
                  </a:lnTo>
                  <a:lnTo>
                    <a:pt x="2266188" y="2371344"/>
                  </a:lnTo>
                  <a:lnTo>
                    <a:pt x="2270760" y="2371344"/>
                  </a:lnTo>
                  <a:lnTo>
                    <a:pt x="2270760" y="2368296"/>
                  </a:lnTo>
                  <a:close/>
                </a:path>
                <a:path w="2270760" h="2372995">
                  <a:moveTo>
                    <a:pt x="4572" y="3048"/>
                  </a:moveTo>
                  <a:lnTo>
                    <a:pt x="1524" y="4572"/>
                  </a:lnTo>
                  <a:lnTo>
                    <a:pt x="4572" y="4572"/>
                  </a:lnTo>
                  <a:lnTo>
                    <a:pt x="4572" y="3048"/>
                  </a:lnTo>
                  <a:close/>
                </a:path>
                <a:path w="2270760" h="2372995">
                  <a:moveTo>
                    <a:pt x="2266188" y="3048"/>
                  </a:moveTo>
                  <a:lnTo>
                    <a:pt x="4572" y="3048"/>
                  </a:lnTo>
                  <a:lnTo>
                    <a:pt x="4572" y="4572"/>
                  </a:lnTo>
                  <a:lnTo>
                    <a:pt x="2266188" y="4572"/>
                  </a:lnTo>
                  <a:lnTo>
                    <a:pt x="2266188" y="3048"/>
                  </a:lnTo>
                  <a:close/>
                </a:path>
                <a:path w="2270760" h="2372995">
                  <a:moveTo>
                    <a:pt x="2270760" y="3048"/>
                  </a:moveTo>
                  <a:lnTo>
                    <a:pt x="2266188" y="3048"/>
                  </a:lnTo>
                  <a:lnTo>
                    <a:pt x="2269236" y="4572"/>
                  </a:lnTo>
                  <a:lnTo>
                    <a:pt x="2270760" y="4572"/>
                  </a:lnTo>
                  <a:lnTo>
                    <a:pt x="2270760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49225" rIns="0" bIns="0" rtlCol="0" vert="horz">
            <a:spAutoFit/>
          </a:bodyPr>
          <a:lstStyle/>
          <a:p>
            <a:pPr algn="ctr" marL="3810">
              <a:lnSpc>
                <a:spcPct val="100000"/>
              </a:lnSpc>
              <a:spcBef>
                <a:spcPts val="117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Clasificación</a:t>
            </a:r>
            <a:r>
              <a:rPr dirty="0" sz="1800" spc="-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los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cortocircuitos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45"/>
              </a:spcBef>
            </a:pPr>
            <a:endParaRPr sz="1800">
              <a:latin typeface="Calibri"/>
              <a:cs typeface="Calibri"/>
            </a:endParaRPr>
          </a:p>
          <a:p>
            <a:pPr marL="561975" marR="3030855">
              <a:lnSpc>
                <a:spcPct val="100000"/>
              </a:lnSpc>
            </a:pP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Cortocircuito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Fase</a:t>
            </a:r>
            <a:r>
              <a:rPr dirty="0" sz="1200" spc="-1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 Tierra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995" y="5858254"/>
            <a:ext cx="4571999" cy="3428999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615"/>
              </a:spcBef>
            </a:pPr>
            <a:endParaRPr sz="2400">
              <a:latin typeface="Times New Roman"/>
              <a:cs typeface="Times New Roman"/>
            </a:endParaRPr>
          </a:p>
          <a:p>
            <a:pPr algn="just" marL="1449070" marR="1139825" indent="19685">
              <a:lnSpc>
                <a:spcPct val="120000"/>
              </a:lnSpc>
            </a:pPr>
            <a:r>
              <a:rPr dirty="0" sz="2400" b="1">
                <a:solidFill>
                  <a:srgbClr val="C00000"/>
                </a:solidFill>
                <a:latin typeface="Calibri"/>
                <a:cs typeface="Calibri"/>
              </a:rPr>
              <a:t>Modelos</a:t>
            </a:r>
            <a:r>
              <a:rPr dirty="0" sz="2400" spc="-114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2400" spc="-9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>
                <a:solidFill>
                  <a:srgbClr val="C00000"/>
                </a:solidFill>
                <a:latin typeface="Calibri"/>
                <a:cs typeface="Calibri"/>
              </a:rPr>
              <a:t>los</a:t>
            </a:r>
            <a:r>
              <a:rPr dirty="0" sz="2400" spc="-2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C00000"/>
                </a:solidFill>
                <a:latin typeface="Calibri"/>
                <a:cs typeface="Calibri"/>
              </a:rPr>
              <a:t>Elementos</a:t>
            </a:r>
            <a:r>
              <a:rPr dirty="0" sz="2400" spc="-10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-20" b="1">
                <a:solidFill>
                  <a:srgbClr val="C00000"/>
                </a:solidFill>
                <a:latin typeface="Calibri"/>
                <a:cs typeface="Calibri"/>
              </a:rPr>
              <a:t>para</a:t>
            </a:r>
            <a:r>
              <a:rPr dirty="0" sz="2400" spc="-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C00000"/>
                </a:solidFill>
                <a:latin typeface="Calibri"/>
                <a:cs typeface="Calibri"/>
              </a:rPr>
              <a:t>Cortocircuitos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07107" y="2231130"/>
              <a:ext cx="3866388" cy="215950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005584" y="2234178"/>
              <a:ext cx="3869690" cy="2155190"/>
            </a:xfrm>
            <a:custGeom>
              <a:avLst/>
              <a:gdLst/>
              <a:ahLst/>
              <a:cxnLst/>
              <a:rect l="l" t="t" r="r" b="b"/>
              <a:pathLst>
                <a:path w="3869690" h="2155190">
                  <a:moveTo>
                    <a:pt x="3869436" y="0"/>
                  </a:moveTo>
                  <a:lnTo>
                    <a:pt x="0" y="0"/>
                  </a:lnTo>
                  <a:lnTo>
                    <a:pt x="0" y="2154936"/>
                  </a:lnTo>
                  <a:lnTo>
                    <a:pt x="3869436" y="2154936"/>
                  </a:lnTo>
                  <a:lnTo>
                    <a:pt x="3869436" y="2153412"/>
                  </a:lnTo>
                  <a:lnTo>
                    <a:pt x="4572" y="2153412"/>
                  </a:lnTo>
                  <a:lnTo>
                    <a:pt x="3048" y="2150364"/>
                  </a:lnTo>
                  <a:lnTo>
                    <a:pt x="4572" y="2150364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4572" y="1524"/>
                  </a:lnTo>
                  <a:lnTo>
                    <a:pt x="3869436" y="1524"/>
                  </a:lnTo>
                  <a:lnTo>
                    <a:pt x="3869436" y="0"/>
                  </a:lnTo>
                  <a:close/>
                </a:path>
                <a:path w="3869690" h="2155190">
                  <a:moveTo>
                    <a:pt x="4572" y="2150364"/>
                  </a:moveTo>
                  <a:lnTo>
                    <a:pt x="3048" y="2150364"/>
                  </a:lnTo>
                  <a:lnTo>
                    <a:pt x="4572" y="2153412"/>
                  </a:lnTo>
                  <a:lnTo>
                    <a:pt x="4572" y="2150364"/>
                  </a:lnTo>
                  <a:close/>
                </a:path>
                <a:path w="3869690" h="2155190">
                  <a:moveTo>
                    <a:pt x="3864864" y="2150364"/>
                  </a:moveTo>
                  <a:lnTo>
                    <a:pt x="4572" y="2150364"/>
                  </a:lnTo>
                  <a:lnTo>
                    <a:pt x="4572" y="2153412"/>
                  </a:lnTo>
                  <a:lnTo>
                    <a:pt x="3864864" y="2153412"/>
                  </a:lnTo>
                  <a:lnTo>
                    <a:pt x="3864864" y="2150364"/>
                  </a:lnTo>
                  <a:close/>
                </a:path>
                <a:path w="3869690" h="2155190">
                  <a:moveTo>
                    <a:pt x="3864864" y="1524"/>
                  </a:moveTo>
                  <a:lnTo>
                    <a:pt x="3864864" y="2153412"/>
                  </a:lnTo>
                  <a:lnTo>
                    <a:pt x="3866388" y="2150364"/>
                  </a:lnTo>
                  <a:lnTo>
                    <a:pt x="3869436" y="2150364"/>
                  </a:lnTo>
                  <a:lnTo>
                    <a:pt x="3869436" y="4572"/>
                  </a:lnTo>
                  <a:lnTo>
                    <a:pt x="3866388" y="4572"/>
                  </a:lnTo>
                  <a:lnTo>
                    <a:pt x="3864864" y="1524"/>
                  </a:lnTo>
                  <a:close/>
                </a:path>
                <a:path w="3869690" h="2155190">
                  <a:moveTo>
                    <a:pt x="3869436" y="2150364"/>
                  </a:moveTo>
                  <a:lnTo>
                    <a:pt x="3866388" y="2150364"/>
                  </a:lnTo>
                  <a:lnTo>
                    <a:pt x="3864864" y="2153412"/>
                  </a:lnTo>
                  <a:lnTo>
                    <a:pt x="3869436" y="2153412"/>
                  </a:lnTo>
                  <a:lnTo>
                    <a:pt x="3869436" y="2150364"/>
                  </a:lnTo>
                  <a:close/>
                </a:path>
                <a:path w="3869690" h="2155190">
                  <a:moveTo>
                    <a:pt x="4572" y="1524"/>
                  </a:moveTo>
                  <a:lnTo>
                    <a:pt x="3048" y="4572"/>
                  </a:lnTo>
                  <a:lnTo>
                    <a:pt x="4572" y="4572"/>
                  </a:lnTo>
                  <a:lnTo>
                    <a:pt x="4572" y="1524"/>
                  </a:lnTo>
                  <a:close/>
                </a:path>
                <a:path w="3869690" h="2155190">
                  <a:moveTo>
                    <a:pt x="3864864" y="1524"/>
                  </a:moveTo>
                  <a:lnTo>
                    <a:pt x="4572" y="1524"/>
                  </a:lnTo>
                  <a:lnTo>
                    <a:pt x="4572" y="4572"/>
                  </a:lnTo>
                  <a:lnTo>
                    <a:pt x="3864864" y="4572"/>
                  </a:lnTo>
                  <a:lnTo>
                    <a:pt x="3864864" y="1524"/>
                  </a:lnTo>
                  <a:close/>
                </a:path>
                <a:path w="3869690" h="2155190">
                  <a:moveTo>
                    <a:pt x="3869436" y="1524"/>
                  </a:moveTo>
                  <a:lnTo>
                    <a:pt x="3864864" y="1524"/>
                  </a:lnTo>
                  <a:lnTo>
                    <a:pt x="3866388" y="4572"/>
                  </a:lnTo>
                  <a:lnTo>
                    <a:pt x="3869436" y="4572"/>
                  </a:lnTo>
                  <a:lnTo>
                    <a:pt x="3869436" y="152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3764279" y="2400295"/>
            <a:ext cx="1511935" cy="20002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7780" rIns="0" bIns="0" rtlCol="0" vert="horz">
            <a:spAutoFit/>
          </a:bodyPr>
          <a:lstStyle/>
          <a:p>
            <a:pPr marL="45085">
              <a:lnSpc>
                <a:spcPct val="100000"/>
              </a:lnSpc>
              <a:spcBef>
                <a:spcPts val="140"/>
              </a:spcBef>
            </a:pPr>
            <a:r>
              <a:rPr dirty="0" sz="1000" spc="-10" b="1">
                <a:latin typeface="Times New Roman"/>
                <a:cs typeface="Times New Roman"/>
              </a:rPr>
              <a:t>Parámetros</a:t>
            </a:r>
            <a:r>
              <a:rPr dirty="0" sz="1000" spc="5" b="1">
                <a:latin typeface="Times New Roman"/>
                <a:cs typeface="Times New Roman"/>
              </a:rPr>
              <a:t> </a:t>
            </a:r>
            <a:r>
              <a:rPr dirty="0" sz="1000" b="1">
                <a:latin typeface="Times New Roman"/>
                <a:cs typeface="Times New Roman"/>
              </a:rPr>
              <a:t>y </a:t>
            </a:r>
            <a:r>
              <a:rPr dirty="0" sz="1000" spc="-10" b="1">
                <a:latin typeface="Times New Roman"/>
                <a:cs typeface="Times New Roman"/>
              </a:rPr>
              <a:t>Cálculos: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764279" y="2988559"/>
            <a:ext cx="922019" cy="1847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8415" rIns="0" bIns="0" rtlCol="0" vert="horz">
            <a:spAutoFit/>
          </a:bodyPr>
          <a:lstStyle/>
          <a:p>
            <a:pPr marL="45085">
              <a:lnSpc>
                <a:spcPct val="100000"/>
              </a:lnSpc>
              <a:spcBef>
                <a:spcPts val="145"/>
              </a:spcBef>
            </a:pPr>
            <a:r>
              <a:rPr dirty="0" sz="900">
                <a:latin typeface="Times New Roman"/>
                <a:cs typeface="Times New Roman"/>
              </a:rPr>
              <a:t>Otros</a:t>
            </a:r>
            <a:r>
              <a:rPr dirty="0" sz="900" spc="-2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Times New Roman"/>
                <a:cs typeface="Times New Roman"/>
              </a:rPr>
              <a:t>parámetros: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24527" y="3476238"/>
            <a:ext cx="850900" cy="1847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8415" rIns="0" bIns="0" rtlCol="0" vert="horz">
            <a:spAutoFit/>
          </a:bodyPr>
          <a:lstStyle/>
          <a:p>
            <a:pPr marL="75565">
              <a:lnSpc>
                <a:spcPct val="100000"/>
              </a:lnSpc>
              <a:spcBef>
                <a:spcPts val="145"/>
              </a:spcBef>
            </a:pPr>
            <a:r>
              <a:rPr dirty="0" sz="900">
                <a:latin typeface="Times New Roman"/>
                <a:cs typeface="Times New Roman"/>
              </a:rPr>
              <a:t>según</a:t>
            </a:r>
            <a:r>
              <a:rPr dirty="0" sz="900" spc="-1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Times New Roman"/>
                <a:cs typeface="Times New Roman"/>
              </a:rPr>
              <a:t>relación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24527" y="3896862"/>
            <a:ext cx="562610" cy="1847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8415" rIns="0" bIns="0" rtlCol="0" vert="horz">
            <a:spAutoFit/>
          </a:bodyPr>
          <a:lstStyle/>
          <a:p>
            <a:pPr marL="104775">
              <a:lnSpc>
                <a:spcPct val="100000"/>
              </a:lnSpc>
              <a:spcBef>
                <a:spcPts val="145"/>
              </a:spcBef>
            </a:pPr>
            <a:r>
              <a:rPr dirty="0" sz="900" spc="-10">
                <a:latin typeface="Times New Roman"/>
                <a:cs typeface="Times New Roman"/>
              </a:rPr>
              <a:t>según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5074920" y="3896862"/>
            <a:ext cx="224154" cy="184785"/>
          </a:xfrm>
          <a:custGeom>
            <a:avLst/>
            <a:gdLst/>
            <a:ahLst/>
            <a:cxnLst/>
            <a:rect l="l" t="t" r="r" b="b"/>
            <a:pathLst>
              <a:path w="224154" h="184785">
                <a:moveTo>
                  <a:pt x="224027" y="0"/>
                </a:moveTo>
                <a:lnTo>
                  <a:pt x="0" y="0"/>
                </a:lnTo>
                <a:lnTo>
                  <a:pt x="0" y="184403"/>
                </a:lnTo>
                <a:lnTo>
                  <a:pt x="224027" y="184403"/>
                </a:lnTo>
                <a:lnTo>
                  <a:pt x="2240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49225" rIns="0" bIns="0" rtlCol="0" vert="horz">
            <a:spAutoFit/>
          </a:bodyPr>
          <a:lstStyle/>
          <a:p>
            <a:pPr marL="1115060">
              <a:lnSpc>
                <a:spcPct val="100000"/>
              </a:lnSpc>
              <a:spcBef>
                <a:spcPts val="117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Modelo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Red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Externa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0"/>
              </a:spcBef>
            </a:pPr>
            <a:endParaRPr sz="1800">
              <a:latin typeface="Calibri"/>
              <a:cs typeface="Calibri"/>
            </a:endParaRPr>
          </a:p>
          <a:p>
            <a:pPr algn="r" marR="842010">
              <a:lnSpc>
                <a:spcPct val="100000"/>
              </a:lnSpc>
            </a:pPr>
            <a:r>
              <a:rPr dirty="0" sz="900" spc="-50">
                <a:latin typeface="Times New Roman"/>
                <a:cs typeface="Times New Roman"/>
              </a:rPr>
              <a:t>y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995" y="5858254"/>
            <a:ext cx="4571999" cy="3428999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49225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17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Modelo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Líneas</a:t>
            </a:r>
            <a:r>
              <a:rPr dirty="0" sz="1800" spc="-6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Aéreas</a:t>
            </a:r>
            <a:r>
              <a:rPr dirty="0" sz="18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/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Cables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1973579" y="6630919"/>
            <a:ext cx="3957954" cy="2202180"/>
            <a:chOff x="1973579" y="6630919"/>
            <a:chExt cx="3957954" cy="2202180"/>
          </a:xfrm>
        </p:grpSpPr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3579" y="6630919"/>
              <a:ext cx="3957828" cy="2199132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973579" y="6632443"/>
              <a:ext cx="3957954" cy="2200910"/>
            </a:xfrm>
            <a:custGeom>
              <a:avLst/>
              <a:gdLst/>
              <a:ahLst/>
              <a:cxnLst/>
              <a:rect l="l" t="t" r="r" b="b"/>
              <a:pathLst>
                <a:path w="3957954" h="2200909">
                  <a:moveTo>
                    <a:pt x="3957828" y="0"/>
                  </a:moveTo>
                  <a:lnTo>
                    <a:pt x="0" y="0"/>
                  </a:lnTo>
                  <a:lnTo>
                    <a:pt x="0" y="2200656"/>
                  </a:lnTo>
                  <a:lnTo>
                    <a:pt x="3957828" y="2200656"/>
                  </a:lnTo>
                  <a:lnTo>
                    <a:pt x="3957828" y="2197608"/>
                  </a:lnTo>
                  <a:lnTo>
                    <a:pt x="4572" y="2197608"/>
                  </a:lnTo>
                  <a:lnTo>
                    <a:pt x="3048" y="2196084"/>
                  </a:lnTo>
                  <a:lnTo>
                    <a:pt x="4572" y="2196084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4572" y="3048"/>
                  </a:lnTo>
                  <a:lnTo>
                    <a:pt x="3957828" y="3048"/>
                  </a:lnTo>
                  <a:lnTo>
                    <a:pt x="3957828" y="0"/>
                  </a:lnTo>
                  <a:close/>
                </a:path>
                <a:path w="3957954" h="2200909">
                  <a:moveTo>
                    <a:pt x="4572" y="2196084"/>
                  </a:moveTo>
                  <a:lnTo>
                    <a:pt x="3048" y="2196084"/>
                  </a:lnTo>
                  <a:lnTo>
                    <a:pt x="4572" y="2197608"/>
                  </a:lnTo>
                  <a:lnTo>
                    <a:pt x="4572" y="2196084"/>
                  </a:lnTo>
                  <a:close/>
                </a:path>
                <a:path w="3957954" h="2200909">
                  <a:moveTo>
                    <a:pt x="3953256" y="2196084"/>
                  </a:moveTo>
                  <a:lnTo>
                    <a:pt x="4572" y="2196084"/>
                  </a:lnTo>
                  <a:lnTo>
                    <a:pt x="4572" y="2197608"/>
                  </a:lnTo>
                  <a:lnTo>
                    <a:pt x="3953256" y="2197608"/>
                  </a:lnTo>
                  <a:lnTo>
                    <a:pt x="3953256" y="2196084"/>
                  </a:lnTo>
                  <a:close/>
                </a:path>
                <a:path w="3957954" h="2200909">
                  <a:moveTo>
                    <a:pt x="3953256" y="3048"/>
                  </a:moveTo>
                  <a:lnTo>
                    <a:pt x="3953256" y="2197608"/>
                  </a:lnTo>
                  <a:lnTo>
                    <a:pt x="3956304" y="2196084"/>
                  </a:lnTo>
                  <a:lnTo>
                    <a:pt x="3957828" y="2196084"/>
                  </a:lnTo>
                  <a:lnTo>
                    <a:pt x="3957828" y="4572"/>
                  </a:lnTo>
                  <a:lnTo>
                    <a:pt x="3956304" y="4572"/>
                  </a:lnTo>
                  <a:lnTo>
                    <a:pt x="3953256" y="3048"/>
                  </a:lnTo>
                  <a:close/>
                </a:path>
                <a:path w="3957954" h="2200909">
                  <a:moveTo>
                    <a:pt x="3957828" y="2196084"/>
                  </a:moveTo>
                  <a:lnTo>
                    <a:pt x="3956304" y="2196084"/>
                  </a:lnTo>
                  <a:lnTo>
                    <a:pt x="3953256" y="2197608"/>
                  </a:lnTo>
                  <a:lnTo>
                    <a:pt x="3957828" y="2197608"/>
                  </a:lnTo>
                  <a:lnTo>
                    <a:pt x="3957828" y="2196084"/>
                  </a:lnTo>
                  <a:close/>
                </a:path>
                <a:path w="3957954" h="2200909">
                  <a:moveTo>
                    <a:pt x="4572" y="3048"/>
                  </a:moveTo>
                  <a:lnTo>
                    <a:pt x="3048" y="4572"/>
                  </a:lnTo>
                  <a:lnTo>
                    <a:pt x="4572" y="4572"/>
                  </a:lnTo>
                  <a:lnTo>
                    <a:pt x="4572" y="3048"/>
                  </a:lnTo>
                  <a:close/>
                </a:path>
                <a:path w="3957954" h="2200909">
                  <a:moveTo>
                    <a:pt x="3953256" y="3048"/>
                  </a:moveTo>
                  <a:lnTo>
                    <a:pt x="4572" y="3048"/>
                  </a:lnTo>
                  <a:lnTo>
                    <a:pt x="4572" y="4572"/>
                  </a:lnTo>
                  <a:lnTo>
                    <a:pt x="3953256" y="4572"/>
                  </a:lnTo>
                  <a:lnTo>
                    <a:pt x="3953256" y="3048"/>
                  </a:lnTo>
                  <a:close/>
                </a:path>
                <a:path w="3957954" h="2200909">
                  <a:moveTo>
                    <a:pt x="3957828" y="3048"/>
                  </a:moveTo>
                  <a:lnTo>
                    <a:pt x="3953256" y="3048"/>
                  </a:lnTo>
                  <a:lnTo>
                    <a:pt x="3956304" y="4572"/>
                  </a:lnTo>
                  <a:lnTo>
                    <a:pt x="3957828" y="4572"/>
                  </a:lnTo>
                  <a:lnTo>
                    <a:pt x="3957828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sp>
          <p:nvSpPr>
            <p:cNvPr id="3" name="object 3" descr=""/>
            <p:cNvSpPr/>
            <p:nvPr/>
          </p:nvSpPr>
          <p:spPr>
            <a:xfrm>
              <a:off x="5614416" y="1499611"/>
              <a:ext cx="396240" cy="425450"/>
            </a:xfrm>
            <a:custGeom>
              <a:avLst/>
              <a:gdLst/>
              <a:ahLst/>
              <a:cxnLst/>
              <a:rect l="l" t="t" r="r" b="b"/>
              <a:pathLst>
                <a:path w="396239" h="425450">
                  <a:moveTo>
                    <a:pt x="396239" y="0"/>
                  </a:moveTo>
                  <a:lnTo>
                    <a:pt x="0" y="0"/>
                  </a:lnTo>
                  <a:lnTo>
                    <a:pt x="0" y="425195"/>
                  </a:lnTo>
                  <a:lnTo>
                    <a:pt x="396239" y="425195"/>
                  </a:lnTo>
                  <a:lnTo>
                    <a:pt x="396239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80843" y="2119878"/>
              <a:ext cx="3435096" cy="228295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179320" y="2121402"/>
              <a:ext cx="3436620" cy="2283460"/>
            </a:xfrm>
            <a:custGeom>
              <a:avLst/>
              <a:gdLst/>
              <a:ahLst/>
              <a:cxnLst/>
              <a:rect l="l" t="t" r="r" b="b"/>
              <a:pathLst>
                <a:path w="3436620" h="2283460">
                  <a:moveTo>
                    <a:pt x="3436620" y="0"/>
                  </a:moveTo>
                  <a:lnTo>
                    <a:pt x="0" y="0"/>
                  </a:lnTo>
                  <a:lnTo>
                    <a:pt x="0" y="2282952"/>
                  </a:lnTo>
                  <a:lnTo>
                    <a:pt x="3436620" y="2282952"/>
                  </a:lnTo>
                  <a:lnTo>
                    <a:pt x="3436620" y="2281428"/>
                  </a:lnTo>
                  <a:lnTo>
                    <a:pt x="6096" y="2281428"/>
                  </a:lnTo>
                  <a:lnTo>
                    <a:pt x="3048" y="2278380"/>
                  </a:lnTo>
                  <a:lnTo>
                    <a:pt x="6096" y="2278380"/>
                  </a:lnTo>
                  <a:lnTo>
                    <a:pt x="6096" y="4572"/>
                  </a:lnTo>
                  <a:lnTo>
                    <a:pt x="3048" y="4572"/>
                  </a:lnTo>
                  <a:lnTo>
                    <a:pt x="6096" y="3048"/>
                  </a:lnTo>
                  <a:lnTo>
                    <a:pt x="3436620" y="3048"/>
                  </a:lnTo>
                  <a:lnTo>
                    <a:pt x="3436620" y="0"/>
                  </a:lnTo>
                  <a:close/>
                </a:path>
                <a:path w="3436620" h="2283460">
                  <a:moveTo>
                    <a:pt x="6096" y="2278380"/>
                  </a:moveTo>
                  <a:lnTo>
                    <a:pt x="3048" y="2278380"/>
                  </a:lnTo>
                  <a:lnTo>
                    <a:pt x="6096" y="2281428"/>
                  </a:lnTo>
                  <a:lnTo>
                    <a:pt x="6096" y="2278380"/>
                  </a:lnTo>
                  <a:close/>
                </a:path>
                <a:path w="3436620" h="2283460">
                  <a:moveTo>
                    <a:pt x="3432048" y="2278380"/>
                  </a:moveTo>
                  <a:lnTo>
                    <a:pt x="6096" y="2278380"/>
                  </a:lnTo>
                  <a:lnTo>
                    <a:pt x="6096" y="2281428"/>
                  </a:lnTo>
                  <a:lnTo>
                    <a:pt x="3432048" y="2281428"/>
                  </a:lnTo>
                  <a:lnTo>
                    <a:pt x="3432048" y="2278380"/>
                  </a:lnTo>
                  <a:close/>
                </a:path>
                <a:path w="3436620" h="2283460">
                  <a:moveTo>
                    <a:pt x="3432048" y="3048"/>
                  </a:moveTo>
                  <a:lnTo>
                    <a:pt x="3432048" y="2281428"/>
                  </a:lnTo>
                  <a:lnTo>
                    <a:pt x="3435096" y="2278380"/>
                  </a:lnTo>
                  <a:lnTo>
                    <a:pt x="3436620" y="2278380"/>
                  </a:lnTo>
                  <a:lnTo>
                    <a:pt x="3436620" y="4572"/>
                  </a:lnTo>
                  <a:lnTo>
                    <a:pt x="3435096" y="4572"/>
                  </a:lnTo>
                  <a:lnTo>
                    <a:pt x="3432048" y="3048"/>
                  </a:lnTo>
                  <a:close/>
                </a:path>
                <a:path w="3436620" h="2283460">
                  <a:moveTo>
                    <a:pt x="3436620" y="2278380"/>
                  </a:moveTo>
                  <a:lnTo>
                    <a:pt x="3435096" y="2278380"/>
                  </a:lnTo>
                  <a:lnTo>
                    <a:pt x="3432048" y="2281428"/>
                  </a:lnTo>
                  <a:lnTo>
                    <a:pt x="3436620" y="2281428"/>
                  </a:lnTo>
                  <a:lnTo>
                    <a:pt x="3436620" y="2278380"/>
                  </a:lnTo>
                  <a:close/>
                </a:path>
                <a:path w="3436620" h="2283460">
                  <a:moveTo>
                    <a:pt x="6096" y="3048"/>
                  </a:moveTo>
                  <a:lnTo>
                    <a:pt x="3048" y="4572"/>
                  </a:lnTo>
                  <a:lnTo>
                    <a:pt x="6096" y="4572"/>
                  </a:lnTo>
                  <a:lnTo>
                    <a:pt x="6096" y="3048"/>
                  </a:lnTo>
                  <a:close/>
                </a:path>
                <a:path w="3436620" h="2283460">
                  <a:moveTo>
                    <a:pt x="3432048" y="3048"/>
                  </a:moveTo>
                  <a:lnTo>
                    <a:pt x="6096" y="3048"/>
                  </a:lnTo>
                  <a:lnTo>
                    <a:pt x="6096" y="4572"/>
                  </a:lnTo>
                  <a:lnTo>
                    <a:pt x="3432048" y="4572"/>
                  </a:lnTo>
                  <a:lnTo>
                    <a:pt x="3432048" y="3048"/>
                  </a:lnTo>
                  <a:close/>
                </a:path>
                <a:path w="3436620" h="2283460">
                  <a:moveTo>
                    <a:pt x="3436620" y="3048"/>
                  </a:moveTo>
                  <a:lnTo>
                    <a:pt x="3432048" y="3048"/>
                  </a:lnTo>
                  <a:lnTo>
                    <a:pt x="3435096" y="4572"/>
                  </a:lnTo>
                  <a:lnTo>
                    <a:pt x="3436620" y="4572"/>
                  </a:lnTo>
                  <a:lnTo>
                    <a:pt x="3436620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3970020" y="2328667"/>
            <a:ext cx="1430020" cy="20002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7780" rIns="0" bIns="0" rtlCol="0" vert="horz">
            <a:spAutoFit/>
          </a:bodyPr>
          <a:lstStyle/>
          <a:p>
            <a:pPr marL="45085">
              <a:lnSpc>
                <a:spcPct val="100000"/>
              </a:lnSpc>
              <a:spcBef>
                <a:spcPts val="140"/>
              </a:spcBef>
            </a:pPr>
            <a:r>
              <a:rPr dirty="0" sz="1000" spc="-10" b="1">
                <a:latin typeface="Times New Roman"/>
                <a:cs typeface="Times New Roman"/>
              </a:rPr>
              <a:t>Parámetros: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95885" rIns="0" bIns="0" rtlCol="0" vert="horz">
            <a:spAutoFit/>
          </a:bodyPr>
          <a:lstStyle/>
          <a:p>
            <a:pPr algn="ctr" marL="380365">
              <a:lnSpc>
                <a:spcPct val="100000"/>
              </a:lnSpc>
              <a:spcBef>
                <a:spcPts val="75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Modelo</a:t>
            </a:r>
            <a:r>
              <a:rPr dirty="0" sz="1800" spc="-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0" b="1">
                <a:solidFill>
                  <a:srgbClr val="C00000"/>
                </a:solidFill>
                <a:latin typeface="Calibri"/>
                <a:cs typeface="Calibri"/>
              </a:rPr>
              <a:t>Transformador</a:t>
            </a:r>
            <a:r>
              <a:rPr dirty="0" sz="18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2</a:t>
            </a:r>
            <a:r>
              <a:rPr dirty="0" sz="1800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devanados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50"/>
              </a:spcBef>
            </a:pPr>
            <a:endParaRPr sz="1800">
              <a:latin typeface="Calibri"/>
              <a:cs typeface="Calibri"/>
            </a:endParaRPr>
          </a:p>
          <a:p>
            <a:pPr marL="2578100" marR="594995">
              <a:lnSpc>
                <a:spcPct val="100000"/>
              </a:lnSpc>
            </a:pPr>
            <a:r>
              <a:rPr dirty="0" sz="1000">
                <a:latin typeface="Times New Roman"/>
                <a:cs typeface="Times New Roman"/>
              </a:rPr>
              <a:t>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circuito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equivalente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de </a:t>
            </a:r>
            <a:r>
              <a:rPr dirty="0" sz="1000" spc="-10">
                <a:latin typeface="Times New Roman"/>
                <a:cs typeface="Times New Roman"/>
              </a:rPr>
              <a:t>secuencia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homopolar </a:t>
            </a:r>
            <a:r>
              <a:rPr dirty="0" sz="1000">
                <a:latin typeface="Times New Roman"/>
                <a:cs typeface="Times New Roman"/>
              </a:rPr>
              <a:t>depende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del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Times New Roman"/>
                <a:cs typeface="Times New Roman"/>
              </a:rPr>
              <a:t>grupo</a:t>
            </a:r>
            <a:r>
              <a:rPr dirty="0" sz="1000" spc="5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vectorial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del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transformador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614416" y="5952738"/>
              <a:ext cx="396240" cy="425450"/>
            </a:xfrm>
            <a:custGeom>
              <a:avLst/>
              <a:gdLst/>
              <a:ahLst/>
              <a:cxnLst/>
              <a:rect l="l" t="t" r="r" b="b"/>
              <a:pathLst>
                <a:path w="396239" h="425450">
                  <a:moveTo>
                    <a:pt x="396239" y="0"/>
                  </a:moveTo>
                  <a:lnTo>
                    <a:pt x="0" y="0"/>
                  </a:lnTo>
                  <a:lnTo>
                    <a:pt x="0" y="425195"/>
                  </a:lnTo>
                  <a:lnTo>
                    <a:pt x="396239" y="425195"/>
                  </a:lnTo>
                  <a:lnTo>
                    <a:pt x="396239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6168" y="6489186"/>
              <a:ext cx="3637787" cy="2462783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2107692" y="6489186"/>
              <a:ext cx="3637915" cy="2461260"/>
            </a:xfrm>
            <a:custGeom>
              <a:avLst/>
              <a:gdLst/>
              <a:ahLst/>
              <a:cxnLst/>
              <a:rect l="l" t="t" r="r" b="b"/>
              <a:pathLst>
                <a:path w="3637915" h="2461259">
                  <a:moveTo>
                    <a:pt x="3637788" y="0"/>
                  </a:moveTo>
                  <a:lnTo>
                    <a:pt x="0" y="0"/>
                  </a:lnTo>
                  <a:lnTo>
                    <a:pt x="0" y="2461260"/>
                  </a:lnTo>
                  <a:lnTo>
                    <a:pt x="3637788" y="2461260"/>
                  </a:lnTo>
                  <a:lnTo>
                    <a:pt x="3637788" y="2458212"/>
                  </a:lnTo>
                  <a:lnTo>
                    <a:pt x="4572" y="2458212"/>
                  </a:lnTo>
                  <a:lnTo>
                    <a:pt x="1524" y="2456688"/>
                  </a:lnTo>
                  <a:lnTo>
                    <a:pt x="4572" y="2456688"/>
                  </a:lnTo>
                  <a:lnTo>
                    <a:pt x="4572" y="4572"/>
                  </a:lnTo>
                  <a:lnTo>
                    <a:pt x="1524" y="4572"/>
                  </a:lnTo>
                  <a:lnTo>
                    <a:pt x="4572" y="1524"/>
                  </a:lnTo>
                  <a:lnTo>
                    <a:pt x="3637788" y="1524"/>
                  </a:lnTo>
                  <a:lnTo>
                    <a:pt x="3637788" y="0"/>
                  </a:lnTo>
                  <a:close/>
                </a:path>
                <a:path w="3637915" h="2461259">
                  <a:moveTo>
                    <a:pt x="4572" y="2456688"/>
                  </a:moveTo>
                  <a:lnTo>
                    <a:pt x="1524" y="2456688"/>
                  </a:lnTo>
                  <a:lnTo>
                    <a:pt x="4572" y="2458212"/>
                  </a:lnTo>
                  <a:lnTo>
                    <a:pt x="4572" y="2456688"/>
                  </a:lnTo>
                  <a:close/>
                </a:path>
                <a:path w="3637915" h="2461259">
                  <a:moveTo>
                    <a:pt x="3633216" y="2456688"/>
                  </a:moveTo>
                  <a:lnTo>
                    <a:pt x="4572" y="2456688"/>
                  </a:lnTo>
                  <a:lnTo>
                    <a:pt x="4572" y="2458212"/>
                  </a:lnTo>
                  <a:lnTo>
                    <a:pt x="3633216" y="2458212"/>
                  </a:lnTo>
                  <a:lnTo>
                    <a:pt x="3633216" y="2456688"/>
                  </a:lnTo>
                  <a:close/>
                </a:path>
                <a:path w="3637915" h="2461259">
                  <a:moveTo>
                    <a:pt x="3633216" y="1524"/>
                  </a:moveTo>
                  <a:lnTo>
                    <a:pt x="3633216" y="2458212"/>
                  </a:lnTo>
                  <a:lnTo>
                    <a:pt x="3634740" y="2456688"/>
                  </a:lnTo>
                  <a:lnTo>
                    <a:pt x="3637788" y="2456688"/>
                  </a:lnTo>
                  <a:lnTo>
                    <a:pt x="3637788" y="4572"/>
                  </a:lnTo>
                  <a:lnTo>
                    <a:pt x="3634740" y="4572"/>
                  </a:lnTo>
                  <a:lnTo>
                    <a:pt x="3633216" y="1524"/>
                  </a:lnTo>
                  <a:close/>
                </a:path>
                <a:path w="3637915" h="2461259">
                  <a:moveTo>
                    <a:pt x="3637788" y="2456688"/>
                  </a:moveTo>
                  <a:lnTo>
                    <a:pt x="3634740" y="2456688"/>
                  </a:lnTo>
                  <a:lnTo>
                    <a:pt x="3633216" y="2458212"/>
                  </a:lnTo>
                  <a:lnTo>
                    <a:pt x="3637788" y="2458212"/>
                  </a:lnTo>
                  <a:lnTo>
                    <a:pt x="3637788" y="2456688"/>
                  </a:lnTo>
                  <a:close/>
                </a:path>
                <a:path w="3637915" h="2461259">
                  <a:moveTo>
                    <a:pt x="4572" y="1524"/>
                  </a:moveTo>
                  <a:lnTo>
                    <a:pt x="1524" y="4572"/>
                  </a:lnTo>
                  <a:lnTo>
                    <a:pt x="4572" y="4572"/>
                  </a:lnTo>
                  <a:lnTo>
                    <a:pt x="4572" y="1524"/>
                  </a:lnTo>
                  <a:close/>
                </a:path>
                <a:path w="3637915" h="2461259">
                  <a:moveTo>
                    <a:pt x="3633216" y="1524"/>
                  </a:moveTo>
                  <a:lnTo>
                    <a:pt x="4572" y="1524"/>
                  </a:lnTo>
                  <a:lnTo>
                    <a:pt x="4572" y="4572"/>
                  </a:lnTo>
                  <a:lnTo>
                    <a:pt x="3633216" y="4572"/>
                  </a:lnTo>
                  <a:lnTo>
                    <a:pt x="3633216" y="1524"/>
                  </a:lnTo>
                  <a:close/>
                </a:path>
                <a:path w="3637915" h="2461259">
                  <a:moveTo>
                    <a:pt x="3637788" y="1524"/>
                  </a:moveTo>
                  <a:lnTo>
                    <a:pt x="3633216" y="1524"/>
                  </a:lnTo>
                  <a:lnTo>
                    <a:pt x="3634740" y="4572"/>
                  </a:lnTo>
                  <a:lnTo>
                    <a:pt x="3637788" y="4572"/>
                  </a:lnTo>
                  <a:lnTo>
                    <a:pt x="3637788" y="152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95885" rIns="0" bIns="0" rtlCol="0" vert="horz">
            <a:spAutoFit/>
          </a:bodyPr>
          <a:lstStyle/>
          <a:p>
            <a:pPr algn="ctr" marL="380365">
              <a:lnSpc>
                <a:spcPct val="100000"/>
              </a:lnSpc>
              <a:spcBef>
                <a:spcPts val="75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Modelo</a:t>
            </a:r>
            <a:r>
              <a:rPr dirty="0" sz="1800" spc="-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0" b="1">
                <a:solidFill>
                  <a:srgbClr val="C00000"/>
                </a:solidFill>
                <a:latin typeface="Calibri"/>
                <a:cs typeface="Calibri"/>
              </a:rPr>
              <a:t>Transformador</a:t>
            </a:r>
            <a:r>
              <a:rPr dirty="0" sz="18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3</a:t>
            </a:r>
            <a:r>
              <a:rPr dirty="0" sz="1800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devanados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14" name="object 14" descr=""/>
          <p:cNvSpPr txBox="1"/>
          <p:nvPr/>
        </p:nvSpPr>
        <p:spPr>
          <a:xfrm>
            <a:off x="4329683" y="6539479"/>
            <a:ext cx="1104900" cy="16954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8415" rIns="0" bIns="0" rtlCol="0" vert="horz">
            <a:spAutoFit/>
          </a:bodyPr>
          <a:lstStyle/>
          <a:p>
            <a:pPr marL="46990">
              <a:lnSpc>
                <a:spcPct val="100000"/>
              </a:lnSpc>
              <a:spcBef>
                <a:spcPts val="145"/>
              </a:spcBef>
            </a:pPr>
            <a:r>
              <a:rPr dirty="0" sz="800" spc="-10" b="1">
                <a:latin typeface="Times New Roman"/>
                <a:cs typeface="Times New Roman"/>
              </a:rPr>
              <a:t>Parámetros: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sp>
          <p:nvSpPr>
            <p:cNvPr id="3" name="object 3" descr=""/>
            <p:cNvSpPr/>
            <p:nvPr/>
          </p:nvSpPr>
          <p:spPr>
            <a:xfrm>
              <a:off x="5614416" y="1499611"/>
              <a:ext cx="396240" cy="425450"/>
            </a:xfrm>
            <a:custGeom>
              <a:avLst/>
              <a:gdLst/>
              <a:ahLst/>
              <a:cxnLst/>
              <a:rect l="l" t="t" r="r" b="b"/>
              <a:pathLst>
                <a:path w="396239" h="425450">
                  <a:moveTo>
                    <a:pt x="396239" y="0"/>
                  </a:moveTo>
                  <a:lnTo>
                    <a:pt x="0" y="0"/>
                  </a:lnTo>
                  <a:lnTo>
                    <a:pt x="0" y="425195"/>
                  </a:lnTo>
                  <a:lnTo>
                    <a:pt x="396239" y="425195"/>
                  </a:lnTo>
                  <a:lnTo>
                    <a:pt x="396239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2139" y="2106162"/>
              <a:ext cx="4140707" cy="244601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883664" y="2107686"/>
              <a:ext cx="4142740" cy="2444750"/>
            </a:xfrm>
            <a:custGeom>
              <a:avLst/>
              <a:gdLst/>
              <a:ahLst/>
              <a:cxnLst/>
              <a:rect l="l" t="t" r="r" b="b"/>
              <a:pathLst>
                <a:path w="4142740" h="2444750">
                  <a:moveTo>
                    <a:pt x="4142232" y="0"/>
                  </a:moveTo>
                  <a:lnTo>
                    <a:pt x="0" y="0"/>
                  </a:lnTo>
                  <a:lnTo>
                    <a:pt x="0" y="2444496"/>
                  </a:lnTo>
                  <a:lnTo>
                    <a:pt x="4142232" y="2444496"/>
                  </a:lnTo>
                  <a:lnTo>
                    <a:pt x="4142232" y="2441448"/>
                  </a:lnTo>
                  <a:lnTo>
                    <a:pt x="4572" y="2441448"/>
                  </a:lnTo>
                  <a:lnTo>
                    <a:pt x="1524" y="2438400"/>
                  </a:lnTo>
                  <a:lnTo>
                    <a:pt x="4572" y="2438400"/>
                  </a:lnTo>
                  <a:lnTo>
                    <a:pt x="4572" y="4572"/>
                  </a:lnTo>
                  <a:lnTo>
                    <a:pt x="1524" y="4572"/>
                  </a:lnTo>
                  <a:lnTo>
                    <a:pt x="4572" y="1524"/>
                  </a:lnTo>
                  <a:lnTo>
                    <a:pt x="4142232" y="1524"/>
                  </a:lnTo>
                  <a:lnTo>
                    <a:pt x="4142232" y="0"/>
                  </a:lnTo>
                  <a:close/>
                </a:path>
                <a:path w="4142740" h="2444750">
                  <a:moveTo>
                    <a:pt x="4572" y="2438400"/>
                  </a:moveTo>
                  <a:lnTo>
                    <a:pt x="1524" y="2438400"/>
                  </a:lnTo>
                  <a:lnTo>
                    <a:pt x="4572" y="2441448"/>
                  </a:lnTo>
                  <a:lnTo>
                    <a:pt x="4572" y="2438400"/>
                  </a:lnTo>
                  <a:close/>
                </a:path>
                <a:path w="4142740" h="2444750">
                  <a:moveTo>
                    <a:pt x="4136136" y="2438400"/>
                  </a:moveTo>
                  <a:lnTo>
                    <a:pt x="4572" y="2438400"/>
                  </a:lnTo>
                  <a:lnTo>
                    <a:pt x="4572" y="2441448"/>
                  </a:lnTo>
                  <a:lnTo>
                    <a:pt x="4136136" y="2441448"/>
                  </a:lnTo>
                  <a:lnTo>
                    <a:pt x="4136136" y="2438400"/>
                  </a:lnTo>
                  <a:close/>
                </a:path>
                <a:path w="4142740" h="2444750">
                  <a:moveTo>
                    <a:pt x="4136136" y="1524"/>
                  </a:moveTo>
                  <a:lnTo>
                    <a:pt x="4136136" y="2441448"/>
                  </a:lnTo>
                  <a:lnTo>
                    <a:pt x="4139184" y="2438400"/>
                  </a:lnTo>
                  <a:lnTo>
                    <a:pt x="4142232" y="2438400"/>
                  </a:lnTo>
                  <a:lnTo>
                    <a:pt x="4142232" y="4572"/>
                  </a:lnTo>
                  <a:lnTo>
                    <a:pt x="4139184" y="4572"/>
                  </a:lnTo>
                  <a:lnTo>
                    <a:pt x="4136136" y="1524"/>
                  </a:lnTo>
                  <a:close/>
                </a:path>
                <a:path w="4142740" h="2444750">
                  <a:moveTo>
                    <a:pt x="4142232" y="2438400"/>
                  </a:moveTo>
                  <a:lnTo>
                    <a:pt x="4139184" y="2438400"/>
                  </a:lnTo>
                  <a:lnTo>
                    <a:pt x="4136136" y="2441448"/>
                  </a:lnTo>
                  <a:lnTo>
                    <a:pt x="4142232" y="2441448"/>
                  </a:lnTo>
                  <a:lnTo>
                    <a:pt x="4142232" y="2438400"/>
                  </a:lnTo>
                  <a:close/>
                </a:path>
                <a:path w="4142740" h="2444750">
                  <a:moveTo>
                    <a:pt x="4572" y="1524"/>
                  </a:moveTo>
                  <a:lnTo>
                    <a:pt x="1524" y="4572"/>
                  </a:lnTo>
                  <a:lnTo>
                    <a:pt x="4572" y="4572"/>
                  </a:lnTo>
                  <a:lnTo>
                    <a:pt x="4572" y="1524"/>
                  </a:lnTo>
                  <a:close/>
                </a:path>
                <a:path w="4142740" h="2444750">
                  <a:moveTo>
                    <a:pt x="4136136" y="1524"/>
                  </a:moveTo>
                  <a:lnTo>
                    <a:pt x="4572" y="1524"/>
                  </a:lnTo>
                  <a:lnTo>
                    <a:pt x="4572" y="4572"/>
                  </a:lnTo>
                  <a:lnTo>
                    <a:pt x="4136136" y="4572"/>
                  </a:lnTo>
                  <a:lnTo>
                    <a:pt x="4136136" y="1524"/>
                  </a:lnTo>
                  <a:close/>
                </a:path>
                <a:path w="4142740" h="2444750">
                  <a:moveTo>
                    <a:pt x="4142232" y="1524"/>
                  </a:moveTo>
                  <a:lnTo>
                    <a:pt x="4136136" y="1524"/>
                  </a:lnTo>
                  <a:lnTo>
                    <a:pt x="4139184" y="4572"/>
                  </a:lnTo>
                  <a:lnTo>
                    <a:pt x="4142232" y="4572"/>
                  </a:lnTo>
                  <a:lnTo>
                    <a:pt x="4142232" y="152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95885" rIns="0" bIns="0" rtlCol="0" vert="horz">
            <a:spAutoFit/>
          </a:bodyPr>
          <a:lstStyle/>
          <a:p>
            <a:pPr algn="ctr" marL="380365">
              <a:lnSpc>
                <a:spcPct val="100000"/>
              </a:lnSpc>
              <a:spcBef>
                <a:spcPts val="75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Modelo</a:t>
            </a:r>
            <a:r>
              <a:rPr dirty="0" sz="1800" spc="-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0" b="1">
                <a:solidFill>
                  <a:srgbClr val="C00000"/>
                </a:solidFill>
                <a:latin typeface="Calibri"/>
                <a:cs typeface="Calibri"/>
              </a:rPr>
              <a:t>Transformador</a:t>
            </a:r>
            <a:r>
              <a:rPr dirty="0" sz="18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3</a:t>
            </a:r>
            <a:r>
              <a:rPr dirty="0" sz="1800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devanados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333244" y="6489186"/>
              <a:ext cx="3430904" cy="2455545"/>
            </a:xfrm>
            <a:custGeom>
              <a:avLst/>
              <a:gdLst/>
              <a:ahLst/>
              <a:cxnLst/>
              <a:rect l="l" t="t" r="r" b="b"/>
              <a:pathLst>
                <a:path w="3430904" h="2455545">
                  <a:moveTo>
                    <a:pt x="3430524" y="0"/>
                  </a:moveTo>
                  <a:lnTo>
                    <a:pt x="0" y="0"/>
                  </a:lnTo>
                  <a:lnTo>
                    <a:pt x="0" y="2455164"/>
                  </a:lnTo>
                  <a:lnTo>
                    <a:pt x="3430524" y="2455164"/>
                  </a:lnTo>
                  <a:lnTo>
                    <a:pt x="3430524" y="2452116"/>
                  </a:lnTo>
                  <a:lnTo>
                    <a:pt x="4572" y="2452116"/>
                  </a:lnTo>
                  <a:lnTo>
                    <a:pt x="3048" y="2450592"/>
                  </a:lnTo>
                  <a:lnTo>
                    <a:pt x="4572" y="2450592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4572" y="1524"/>
                  </a:lnTo>
                  <a:lnTo>
                    <a:pt x="3430524" y="1524"/>
                  </a:lnTo>
                  <a:lnTo>
                    <a:pt x="3430524" y="0"/>
                  </a:lnTo>
                  <a:close/>
                </a:path>
                <a:path w="3430904" h="2455545">
                  <a:moveTo>
                    <a:pt x="4572" y="2450592"/>
                  </a:moveTo>
                  <a:lnTo>
                    <a:pt x="3048" y="2450592"/>
                  </a:lnTo>
                  <a:lnTo>
                    <a:pt x="4572" y="2452116"/>
                  </a:lnTo>
                  <a:lnTo>
                    <a:pt x="4572" y="2450592"/>
                  </a:lnTo>
                  <a:close/>
                </a:path>
                <a:path w="3430904" h="2455545">
                  <a:moveTo>
                    <a:pt x="3425952" y="2450592"/>
                  </a:moveTo>
                  <a:lnTo>
                    <a:pt x="4572" y="2450592"/>
                  </a:lnTo>
                  <a:lnTo>
                    <a:pt x="4572" y="2452116"/>
                  </a:lnTo>
                  <a:lnTo>
                    <a:pt x="3425952" y="2452116"/>
                  </a:lnTo>
                  <a:lnTo>
                    <a:pt x="3425952" y="2450592"/>
                  </a:lnTo>
                  <a:close/>
                </a:path>
                <a:path w="3430904" h="2455545">
                  <a:moveTo>
                    <a:pt x="3425952" y="1524"/>
                  </a:moveTo>
                  <a:lnTo>
                    <a:pt x="3425952" y="2452116"/>
                  </a:lnTo>
                  <a:lnTo>
                    <a:pt x="3427476" y="2450592"/>
                  </a:lnTo>
                  <a:lnTo>
                    <a:pt x="3430524" y="2450592"/>
                  </a:lnTo>
                  <a:lnTo>
                    <a:pt x="3430524" y="4572"/>
                  </a:lnTo>
                  <a:lnTo>
                    <a:pt x="3427476" y="4572"/>
                  </a:lnTo>
                  <a:lnTo>
                    <a:pt x="3425952" y="1524"/>
                  </a:lnTo>
                  <a:close/>
                </a:path>
                <a:path w="3430904" h="2455545">
                  <a:moveTo>
                    <a:pt x="3430524" y="2450592"/>
                  </a:moveTo>
                  <a:lnTo>
                    <a:pt x="3427476" y="2450592"/>
                  </a:lnTo>
                  <a:lnTo>
                    <a:pt x="3425952" y="2452116"/>
                  </a:lnTo>
                  <a:lnTo>
                    <a:pt x="3430524" y="2452116"/>
                  </a:lnTo>
                  <a:lnTo>
                    <a:pt x="3430524" y="2450592"/>
                  </a:lnTo>
                  <a:close/>
                </a:path>
                <a:path w="3430904" h="2455545">
                  <a:moveTo>
                    <a:pt x="4572" y="1524"/>
                  </a:moveTo>
                  <a:lnTo>
                    <a:pt x="3048" y="4572"/>
                  </a:lnTo>
                  <a:lnTo>
                    <a:pt x="4572" y="4572"/>
                  </a:lnTo>
                  <a:lnTo>
                    <a:pt x="4572" y="1524"/>
                  </a:lnTo>
                  <a:close/>
                </a:path>
                <a:path w="3430904" h="2455545">
                  <a:moveTo>
                    <a:pt x="3425952" y="1524"/>
                  </a:moveTo>
                  <a:lnTo>
                    <a:pt x="4572" y="1524"/>
                  </a:lnTo>
                  <a:lnTo>
                    <a:pt x="4572" y="4572"/>
                  </a:lnTo>
                  <a:lnTo>
                    <a:pt x="3425952" y="4572"/>
                  </a:lnTo>
                  <a:lnTo>
                    <a:pt x="3425952" y="1524"/>
                  </a:lnTo>
                  <a:close/>
                </a:path>
                <a:path w="3430904" h="2455545">
                  <a:moveTo>
                    <a:pt x="3430524" y="1524"/>
                  </a:moveTo>
                  <a:lnTo>
                    <a:pt x="3425952" y="1524"/>
                  </a:lnTo>
                  <a:lnTo>
                    <a:pt x="3427476" y="4572"/>
                  </a:lnTo>
                  <a:lnTo>
                    <a:pt x="3430524" y="4572"/>
                  </a:lnTo>
                  <a:lnTo>
                    <a:pt x="3430524" y="152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95885" rIns="0" bIns="0" rtlCol="0" vert="horz">
            <a:spAutoFit/>
          </a:bodyPr>
          <a:lstStyle/>
          <a:p>
            <a:pPr algn="ctr" marL="381635">
              <a:lnSpc>
                <a:spcPct val="100000"/>
              </a:lnSpc>
              <a:spcBef>
                <a:spcPts val="75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Modelo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reactor</a:t>
            </a:r>
            <a:r>
              <a:rPr dirty="0" sz="1800" spc="-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0" b="1">
                <a:solidFill>
                  <a:srgbClr val="C00000"/>
                </a:solidFill>
                <a:latin typeface="Calibri"/>
                <a:cs typeface="Calibri"/>
              </a:rPr>
              <a:t>serie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1995" y="1405123"/>
              <a:ext cx="4571999" cy="3428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010156" y="2049774"/>
              <a:ext cx="3845560" cy="2461260"/>
            </a:xfrm>
            <a:custGeom>
              <a:avLst/>
              <a:gdLst/>
              <a:ahLst/>
              <a:cxnLst/>
              <a:rect l="l" t="t" r="r" b="b"/>
              <a:pathLst>
                <a:path w="3845560" h="2461260">
                  <a:moveTo>
                    <a:pt x="3845052" y="0"/>
                  </a:moveTo>
                  <a:lnTo>
                    <a:pt x="0" y="0"/>
                  </a:lnTo>
                  <a:lnTo>
                    <a:pt x="0" y="2461260"/>
                  </a:lnTo>
                  <a:lnTo>
                    <a:pt x="3845052" y="2461260"/>
                  </a:lnTo>
                  <a:lnTo>
                    <a:pt x="3845052" y="2458212"/>
                  </a:lnTo>
                  <a:lnTo>
                    <a:pt x="4572" y="2458212"/>
                  </a:lnTo>
                  <a:lnTo>
                    <a:pt x="1524" y="2456688"/>
                  </a:lnTo>
                  <a:lnTo>
                    <a:pt x="4572" y="2456688"/>
                  </a:lnTo>
                  <a:lnTo>
                    <a:pt x="4572" y="4572"/>
                  </a:lnTo>
                  <a:lnTo>
                    <a:pt x="1524" y="4572"/>
                  </a:lnTo>
                  <a:lnTo>
                    <a:pt x="4572" y="1524"/>
                  </a:lnTo>
                  <a:lnTo>
                    <a:pt x="3845052" y="1524"/>
                  </a:lnTo>
                  <a:lnTo>
                    <a:pt x="3845052" y="0"/>
                  </a:lnTo>
                  <a:close/>
                </a:path>
                <a:path w="3845560" h="2461260">
                  <a:moveTo>
                    <a:pt x="4572" y="2456688"/>
                  </a:moveTo>
                  <a:lnTo>
                    <a:pt x="1524" y="2456688"/>
                  </a:lnTo>
                  <a:lnTo>
                    <a:pt x="4572" y="2458212"/>
                  </a:lnTo>
                  <a:lnTo>
                    <a:pt x="4572" y="2456688"/>
                  </a:lnTo>
                  <a:close/>
                </a:path>
                <a:path w="3845560" h="2461260">
                  <a:moveTo>
                    <a:pt x="3840480" y="2456688"/>
                  </a:moveTo>
                  <a:lnTo>
                    <a:pt x="4572" y="2456688"/>
                  </a:lnTo>
                  <a:lnTo>
                    <a:pt x="4572" y="2458212"/>
                  </a:lnTo>
                  <a:lnTo>
                    <a:pt x="3840480" y="2458212"/>
                  </a:lnTo>
                  <a:lnTo>
                    <a:pt x="3840480" y="2456688"/>
                  </a:lnTo>
                  <a:close/>
                </a:path>
                <a:path w="3845560" h="2461260">
                  <a:moveTo>
                    <a:pt x="3840480" y="1524"/>
                  </a:moveTo>
                  <a:lnTo>
                    <a:pt x="3840480" y="2458212"/>
                  </a:lnTo>
                  <a:lnTo>
                    <a:pt x="3842004" y="2456688"/>
                  </a:lnTo>
                  <a:lnTo>
                    <a:pt x="3845052" y="2456688"/>
                  </a:lnTo>
                  <a:lnTo>
                    <a:pt x="3845052" y="4572"/>
                  </a:lnTo>
                  <a:lnTo>
                    <a:pt x="3842004" y="4572"/>
                  </a:lnTo>
                  <a:lnTo>
                    <a:pt x="3840480" y="1524"/>
                  </a:lnTo>
                  <a:close/>
                </a:path>
                <a:path w="3845560" h="2461260">
                  <a:moveTo>
                    <a:pt x="3845052" y="2456688"/>
                  </a:moveTo>
                  <a:lnTo>
                    <a:pt x="3842004" y="2456688"/>
                  </a:lnTo>
                  <a:lnTo>
                    <a:pt x="3840480" y="2458212"/>
                  </a:lnTo>
                  <a:lnTo>
                    <a:pt x="3845052" y="2458212"/>
                  </a:lnTo>
                  <a:lnTo>
                    <a:pt x="3845052" y="2456688"/>
                  </a:lnTo>
                  <a:close/>
                </a:path>
                <a:path w="3845560" h="2461260">
                  <a:moveTo>
                    <a:pt x="4572" y="1524"/>
                  </a:moveTo>
                  <a:lnTo>
                    <a:pt x="1524" y="4572"/>
                  </a:lnTo>
                  <a:lnTo>
                    <a:pt x="4572" y="4572"/>
                  </a:lnTo>
                  <a:lnTo>
                    <a:pt x="4572" y="1524"/>
                  </a:lnTo>
                  <a:close/>
                </a:path>
                <a:path w="3845560" h="2461260">
                  <a:moveTo>
                    <a:pt x="3840480" y="1524"/>
                  </a:moveTo>
                  <a:lnTo>
                    <a:pt x="4572" y="1524"/>
                  </a:lnTo>
                  <a:lnTo>
                    <a:pt x="4572" y="4572"/>
                  </a:lnTo>
                  <a:lnTo>
                    <a:pt x="3840480" y="4572"/>
                  </a:lnTo>
                  <a:lnTo>
                    <a:pt x="3840480" y="1524"/>
                  </a:lnTo>
                  <a:close/>
                </a:path>
                <a:path w="3845560" h="2461260">
                  <a:moveTo>
                    <a:pt x="3845052" y="1524"/>
                  </a:moveTo>
                  <a:lnTo>
                    <a:pt x="3840480" y="1524"/>
                  </a:lnTo>
                  <a:lnTo>
                    <a:pt x="3842004" y="4572"/>
                  </a:lnTo>
                  <a:lnTo>
                    <a:pt x="3845052" y="4572"/>
                  </a:lnTo>
                  <a:lnTo>
                    <a:pt x="3845052" y="152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5715" rIns="0" bIns="0" rtlCol="0" vert="horz">
            <a:spAutoFit/>
          </a:bodyPr>
          <a:lstStyle/>
          <a:p>
            <a:pPr marL="1583055" marR="988694" indent="-658495">
              <a:lnSpc>
                <a:spcPts val="2160"/>
              </a:lnSpc>
              <a:spcBef>
                <a:spcPts val="4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Modelo</a:t>
            </a:r>
            <a:r>
              <a:rPr dirty="0" sz="18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máquina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sincrónica</a:t>
            </a:r>
            <a:r>
              <a:rPr dirty="0" sz="18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(R</a:t>
            </a:r>
            <a:r>
              <a:rPr dirty="0" baseline="-20833" sz="1800" b="1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dirty="0" baseline="-20833" sz="1800" spc="1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según</a:t>
            </a:r>
            <a:r>
              <a:rPr dirty="0" sz="18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0" b="1">
                <a:solidFill>
                  <a:srgbClr val="C00000"/>
                </a:solidFill>
                <a:latin typeface="Calibri"/>
                <a:cs typeface="Calibri"/>
              </a:rPr>
              <a:t>IEC)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940052" y="6560814"/>
              <a:ext cx="3929379" cy="2449195"/>
            </a:xfrm>
            <a:custGeom>
              <a:avLst/>
              <a:gdLst/>
              <a:ahLst/>
              <a:cxnLst/>
              <a:rect l="l" t="t" r="r" b="b"/>
              <a:pathLst>
                <a:path w="3929379" h="2449195">
                  <a:moveTo>
                    <a:pt x="3928872" y="0"/>
                  </a:moveTo>
                  <a:lnTo>
                    <a:pt x="0" y="0"/>
                  </a:lnTo>
                  <a:lnTo>
                    <a:pt x="0" y="2449068"/>
                  </a:lnTo>
                  <a:lnTo>
                    <a:pt x="3928872" y="2449068"/>
                  </a:lnTo>
                  <a:lnTo>
                    <a:pt x="3928872" y="2447544"/>
                  </a:lnTo>
                  <a:lnTo>
                    <a:pt x="4572" y="2447544"/>
                  </a:lnTo>
                  <a:lnTo>
                    <a:pt x="3048" y="2444496"/>
                  </a:lnTo>
                  <a:lnTo>
                    <a:pt x="4572" y="2444496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4572" y="1524"/>
                  </a:lnTo>
                  <a:lnTo>
                    <a:pt x="3928872" y="1524"/>
                  </a:lnTo>
                  <a:lnTo>
                    <a:pt x="3928872" y="0"/>
                  </a:lnTo>
                  <a:close/>
                </a:path>
                <a:path w="3929379" h="2449195">
                  <a:moveTo>
                    <a:pt x="4572" y="2444496"/>
                  </a:moveTo>
                  <a:lnTo>
                    <a:pt x="3048" y="2444496"/>
                  </a:lnTo>
                  <a:lnTo>
                    <a:pt x="4572" y="2447544"/>
                  </a:lnTo>
                  <a:lnTo>
                    <a:pt x="4572" y="2444496"/>
                  </a:lnTo>
                  <a:close/>
                </a:path>
                <a:path w="3929379" h="2449195">
                  <a:moveTo>
                    <a:pt x="3924300" y="2444496"/>
                  </a:moveTo>
                  <a:lnTo>
                    <a:pt x="4572" y="2444496"/>
                  </a:lnTo>
                  <a:lnTo>
                    <a:pt x="4572" y="2447544"/>
                  </a:lnTo>
                  <a:lnTo>
                    <a:pt x="3924300" y="2447544"/>
                  </a:lnTo>
                  <a:lnTo>
                    <a:pt x="3924300" y="2444496"/>
                  </a:lnTo>
                  <a:close/>
                </a:path>
                <a:path w="3929379" h="2449195">
                  <a:moveTo>
                    <a:pt x="3924300" y="1524"/>
                  </a:moveTo>
                  <a:lnTo>
                    <a:pt x="3924300" y="2447544"/>
                  </a:lnTo>
                  <a:lnTo>
                    <a:pt x="3925824" y="2444496"/>
                  </a:lnTo>
                  <a:lnTo>
                    <a:pt x="3928872" y="2444496"/>
                  </a:lnTo>
                  <a:lnTo>
                    <a:pt x="3928872" y="4572"/>
                  </a:lnTo>
                  <a:lnTo>
                    <a:pt x="3925824" y="4572"/>
                  </a:lnTo>
                  <a:lnTo>
                    <a:pt x="3924300" y="1524"/>
                  </a:lnTo>
                  <a:close/>
                </a:path>
                <a:path w="3929379" h="2449195">
                  <a:moveTo>
                    <a:pt x="3928872" y="2444496"/>
                  </a:moveTo>
                  <a:lnTo>
                    <a:pt x="3925824" y="2444496"/>
                  </a:lnTo>
                  <a:lnTo>
                    <a:pt x="3924300" y="2447544"/>
                  </a:lnTo>
                  <a:lnTo>
                    <a:pt x="3928872" y="2447544"/>
                  </a:lnTo>
                  <a:lnTo>
                    <a:pt x="3928872" y="2444496"/>
                  </a:lnTo>
                  <a:close/>
                </a:path>
                <a:path w="3929379" h="2449195">
                  <a:moveTo>
                    <a:pt x="4572" y="1524"/>
                  </a:moveTo>
                  <a:lnTo>
                    <a:pt x="3048" y="4572"/>
                  </a:lnTo>
                  <a:lnTo>
                    <a:pt x="4572" y="4572"/>
                  </a:lnTo>
                  <a:lnTo>
                    <a:pt x="4572" y="1524"/>
                  </a:lnTo>
                  <a:close/>
                </a:path>
                <a:path w="3929379" h="2449195">
                  <a:moveTo>
                    <a:pt x="3924300" y="1524"/>
                  </a:moveTo>
                  <a:lnTo>
                    <a:pt x="4572" y="1524"/>
                  </a:lnTo>
                  <a:lnTo>
                    <a:pt x="4572" y="4572"/>
                  </a:lnTo>
                  <a:lnTo>
                    <a:pt x="3924300" y="4572"/>
                  </a:lnTo>
                  <a:lnTo>
                    <a:pt x="3924300" y="1524"/>
                  </a:lnTo>
                  <a:close/>
                </a:path>
                <a:path w="3929379" h="2449195">
                  <a:moveTo>
                    <a:pt x="3928872" y="1524"/>
                  </a:moveTo>
                  <a:lnTo>
                    <a:pt x="3924300" y="1524"/>
                  </a:lnTo>
                  <a:lnTo>
                    <a:pt x="3925824" y="4572"/>
                  </a:lnTo>
                  <a:lnTo>
                    <a:pt x="3928872" y="4572"/>
                  </a:lnTo>
                  <a:lnTo>
                    <a:pt x="3928872" y="152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95885" rIns="0" bIns="0" rtlCol="0" vert="horz">
            <a:spAutoFit/>
          </a:bodyPr>
          <a:lstStyle/>
          <a:p>
            <a:pPr algn="ctr" marL="254000">
              <a:lnSpc>
                <a:spcPct val="100000"/>
              </a:lnSpc>
              <a:spcBef>
                <a:spcPts val="75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Modelo</a:t>
            </a:r>
            <a:r>
              <a:rPr dirty="0" sz="18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máquina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asincrónica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1995" y="1405123"/>
              <a:ext cx="4571999" cy="3428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333244" y="2107686"/>
              <a:ext cx="3252470" cy="2455545"/>
            </a:xfrm>
            <a:custGeom>
              <a:avLst/>
              <a:gdLst/>
              <a:ahLst/>
              <a:cxnLst/>
              <a:rect l="l" t="t" r="r" b="b"/>
              <a:pathLst>
                <a:path w="3252470" h="2455545">
                  <a:moveTo>
                    <a:pt x="3252216" y="0"/>
                  </a:moveTo>
                  <a:lnTo>
                    <a:pt x="0" y="0"/>
                  </a:lnTo>
                  <a:lnTo>
                    <a:pt x="0" y="2455164"/>
                  </a:lnTo>
                  <a:lnTo>
                    <a:pt x="3252216" y="2455164"/>
                  </a:lnTo>
                  <a:lnTo>
                    <a:pt x="3252216" y="2453640"/>
                  </a:lnTo>
                  <a:lnTo>
                    <a:pt x="4572" y="2453640"/>
                  </a:lnTo>
                  <a:lnTo>
                    <a:pt x="3048" y="2450592"/>
                  </a:lnTo>
                  <a:lnTo>
                    <a:pt x="4572" y="2450592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4572" y="1524"/>
                  </a:lnTo>
                  <a:lnTo>
                    <a:pt x="3252216" y="1524"/>
                  </a:lnTo>
                  <a:lnTo>
                    <a:pt x="3252216" y="0"/>
                  </a:lnTo>
                  <a:close/>
                </a:path>
                <a:path w="3252470" h="2455545">
                  <a:moveTo>
                    <a:pt x="4572" y="2450592"/>
                  </a:moveTo>
                  <a:lnTo>
                    <a:pt x="3048" y="2450592"/>
                  </a:lnTo>
                  <a:lnTo>
                    <a:pt x="4572" y="2453640"/>
                  </a:lnTo>
                  <a:lnTo>
                    <a:pt x="4572" y="2450592"/>
                  </a:lnTo>
                  <a:close/>
                </a:path>
                <a:path w="3252470" h="2455545">
                  <a:moveTo>
                    <a:pt x="3247644" y="2450592"/>
                  </a:moveTo>
                  <a:lnTo>
                    <a:pt x="4572" y="2450592"/>
                  </a:lnTo>
                  <a:lnTo>
                    <a:pt x="4572" y="2453640"/>
                  </a:lnTo>
                  <a:lnTo>
                    <a:pt x="3247644" y="2453640"/>
                  </a:lnTo>
                  <a:lnTo>
                    <a:pt x="3247644" y="2450592"/>
                  </a:lnTo>
                  <a:close/>
                </a:path>
                <a:path w="3252470" h="2455545">
                  <a:moveTo>
                    <a:pt x="3247644" y="1524"/>
                  </a:moveTo>
                  <a:lnTo>
                    <a:pt x="3247644" y="2453640"/>
                  </a:lnTo>
                  <a:lnTo>
                    <a:pt x="3249168" y="2450592"/>
                  </a:lnTo>
                  <a:lnTo>
                    <a:pt x="3252216" y="2450592"/>
                  </a:lnTo>
                  <a:lnTo>
                    <a:pt x="3252216" y="4572"/>
                  </a:lnTo>
                  <a:lnTo>
                    <a:pt x="3249168" y="4572"/>
                  </a:lnTo>
                  <a:lnTo>
                    <a:pt x="3247644" y="1524"/>
                  </a:lnTo>
                  <a:close/>
                </a:path>
                <a:path w="3252470" h="2455545">
                  <a:moveTo>
                    <a:pt x="3252216" y="2450592"/>
                  </a:moveTo>
                  <a:lnTo>
                    <a:pt x="3249168" y="2450592"/>
                  </a:lnTo>
                  <a:lnTo>
                    <a:pt x="3247644" y="2453640"/>
                  </a:lnTo>
                  <a:lnTo>
                    <a:pt x="3252216" y="2453640"/>
                  </a:lnTo>
                  <a:lnTo>
                    <a:pt x="3252216" y="2450592"/>
                  </a:lnTo>
                  <a:close/>
                </a:path>
                <a:path w="3252470" h="2455545">
                  <a:moveTo>
                    <a:pt x="4572" y="1524"/>
                  </a:moveTo>
                  <a:lnTo>
                    <a:pt x="3048" y="4572"/>
                  </a:lnTo>
                  <a:lnTo>
                    <a:pt x="4572" y="4572"/>
                  </a:lnTo>
                  <a:lnTo>
                    <a:pt x="4572" y="1524"/>
                  </a:lnTo>
                  <a:close/>
                </a:path>
                <a:path w="3252470" h="2455545">
                  <a:moveTo>
                    <a:pt x="3247644" y="1524"/>
                  </a:moveTo>
                  <a:lnTo>
                    <a:pt x="4572" y="1524"/>
                  </a:lnTo>
                  <a:lnTo>
                    <a:pt x="4572" y="4572"/>
                  </a:lnTo>
                  <a:lnTo>
                    <a:pt x="3247644" y="4572"/>
                  </a:lnTo>
                  <a:lnTo>
                    <a:pt x="3247644" y="1524"/>
                  </a:lnTo>
                  <a:close/>
                </a:path>
                <a:path w="3252470" h="2455545">
                  <a:moveTo>
                    <a:pt x="3252216" y="1524"/>
                  </a:moveTo>
                  <a:lnTo>
                    <a:pt x="3247644" y="1524"/>
                  </a:lnTo>
                  <a:lnTo>
                    <a:pt x="3249168" y="4572"/>
                  </a:lnTo>
                  <a:lnTo>
                    <a:pt x="3252216" y="4572"/>
                  </a:lnTo>
                  <a:lnTo>
                    <a:pt x="3252216" y="152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95885" rIns="0" bIns="0" rtlCol="0" vert="horz">
            <a:spAutoFit/>
          </a:bodyPr>
          <a:lstStyle/>
          <a:p>
            <a:pPr algn="ctr" marL="255904">
              <a:lnSpc>
                <a:spcPct val="100000"/>
              </a:lnSpc>
              <a:spcBef>
                <a:spcPts val="75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Modelo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compensación</a:t>
            </a:r>
            <a:r>
              <a:rPr dirty="0" sz="1800" spc="-6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0" b="1">
                <a:solidFill>
                  <a:srgbClr val="C00000"/>
                </a:solidFill>
                <a:latin typeface="Calibri"/>
                <a:cs typeface="Calibri"/>
              </a:rPr>
              <a:t>shunt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958340" y="6560814"/>
              <a:ext cx="3916679" cy="2461260"/>
            </a:xfrm>
            <a:custGeom>
              <a:avLst/>
              <a:gdLst/>
              <a:ahLst/>
              <a:cxnLst/>
              <a:rect l="l" t="t" r="r" b="b"/>
              <a:pathLst>
                <a:path w="3916679" h="2461259">
                  <a:moveTo>
                    <a:pt x="3916680" y="0"/>
                  </a:moveTo>
                  <a:lnTo>
                    <a:pt x="0" y="0"/>
                  </a:lnTo>
                  <a:lnTo>
                    <a:pt x="0" y="2461260"/>
                  </a:lnTo>
                  <a:lnTo>
                    <a:pt x="3916680" y="2461260"/>
                  </a:lnTo>
                  <a:lnTo>
                    <a:pt x="3916680" y="2459736"/>
                  </a:lnTo>
                  <a:lnTo>
                    <a:pt x="4572" y="2459736"/>
                  </a:lnTo>
                  <a:lnTo>
                    <a:pt x="1524" y="2456688"/>
                  </a:lnTo>
                  <a:lnTo>
                    <a:pt x="4572" y="2456688"/>
                  </a:lnTo>
                  <a:lnTo>
                    <a:pt x="4572" y="4572"/>
                  </a:lnTo>
                  <a:lnTo>
                    <a:pt x="1524" y="4572"/>
                  </a:lnTo>
                  <a:lnTo>
                    <a:pt x="4572" y="1524"/>
                  </a:lnTo>
                  <a:lnTo>
                    <a:pt x="3916680" y="1524"/>
                  </a:lnTo>
                  <a:lnTo>
                    <a:pt x="3916680" y="0"/>
                  </a:lnTo>
                  <a:close/>
                </a:path>
                <a:path w="3916679" h="2461259">
                  <a:moveTo>
                    <a:pt x="4572" y="2456688"/>
                  </a:moveTo>
                  <a:lnTo>
                    <a:pt x="1524" y="2456688"/>
                  </a:lnTo>
                  <a:lnTo>
                    <a:pt x="4572" y="2459736"/>
                  </a:lnTo>
                  <a:lnTo>
                    <a:pt x="4572" y="2456688"/>
                  </a:lnTo>
                  <a:close/>
                </a:path>
                <a:path w="3916679" h="2461259">
                  <a:moveTo>
                    <a:pt x="3912108" y="2456688"/>
                  </a:moveTo>
                  <a:lnTo>
                    <a:pt x="4572" y="2456688"/>
                  </a:lnTo>
                  <a:lnTo>
                    <a:pt x="4572" y="2459736"/>
                  </a:lnTo>
                  <a:lnTo>
                    <a:pt x="3912108" y="2459736"/>
                  </a:lnTo>
                  <a:lnTo>
                    <a:pt x="3912108" y="2456688"/>
                  </a:lnTo>
                  <a:close/>
                </a:path>
                <a:path w="3916679" h="2461259">
                  <a:moveTo>
                    <a:pt x="3912108" y="1524"/>
                  </a:moveTo>
                  <a:lnTo>
                    <a:pt x="3912108" y="2459736"/>
                  </a:lnTo>
                  <a:lnTo>
                    <a:pt x="3913632" y="2456688"/>
                  </a:lnTo>
                  <a:lnTo>
                    <a:pt x="3916680" y="2456688"/>
                  </a:lnTo>
                  <a:lnTo>
                    <a:pt x="3916680" y="4572"/>
                  </a:lnTo>
                  <a:lnTo>
                    <a:pt x="3913632" y="4572"/>
                  </a:lnTo>
                  <a:lnTo>
                    <a:pt x="3912108" y="1524"/>
                  </a:lnTo>
                  <a:close/>
                </a:path>
                <a:path w="3916679" h="2461259">
                  <a:moveTo>
                    <a:pt x="3916680" y="2456688"/>
                  </a:moveTo>
                  <a:lnTo>
                    <a:pt x="3913632" y="2456688"/>
                  </a:lnTo>
                  <a:lnTo>
                    <a:pt x="3912108" y="2459736"/>
                  </a:lnTo>
                  <a:lnTo>
                    <a:pt x="3916680" y="2459736"/>
                  </a:lnTo>
                  <a:lnTo>
                    <a:pt x="3916680" y="2456688"/>
                  </a:lnTo>
                  <a:close/>
                </a:path>
                <a:path w="3916679" h="2461259">
                  <a:moveTo>
                    <a:pt x="4572" y="1524"/>
                  </a:moveTo>
                  <a:lnTo>
                    <a:pt x="1524" y="4572"/>
                  </a:lnTo>
                  <a:lnTo>
                    <a:pt x="4572" y="4572"/>
                  </a:lnTo>
                  <a:lnTo>
                    <a:pt x="4572" y="1524"/>
                  </a:lnTo>
                  <a:close/>
                </a:path>
                <a:path w="3916679" h="2461259">
                  <a:moveTo>
                    <a:pt x="3912108" y="1524"/>
                  </a:moveTo>
                  <a:lnTo>
                    <a:pt x="4572" y="1524"/>
                  </a:lnTo>
                  <a:lnTo>
                    <a:pt x="4572" y="4572"/>
                  </a:lnTo>
                  <a:lnTo>
                    <a:pt x="3912108" y="4572"/>
                  </a:lnTo>
                  <a:lnTo>
                    <a:pt x="3912108" y="1524"/>
                  </a:lnTo>
                  <a:close/>
                </a:path>
                <a:path w="3916679" h="2461259">
                  <a:moveTo>
                    <a:pt x="3916680" y="1524"/>
                  </a:moveTo>
                  <a:lnTo>
                    <a:pt x="3912108" y="1524"/>
                  </a:lnTo>
                  <a:lnTo>
                    <a:pt x="3913632" y="4572"/>
                  </a:lnTo>
                  <a:lnTo>
                    <a:pt x="3916680" y="4572"/>
                  </a:lnTo>
                  <a:lnTo>
                    <a:pt x="3916680" y="152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95885" rIns="0" bIns="0" rtlCol="0" vert="horz">
            <a:spAutoFit/>
          </a:bodyPr>
          <a:lstStyle/>
          <a:p>
            <a:pPr marL="1210945">
              <a:lnSpc>
                <a:spcPct val="100000"/>
              </a:lnSpc>
              <a:spcBef>
                <a:spcPts val="75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Modelo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convertidores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18204" y="1961382"/>
              <a:ext cx="1988820" cy="272795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918204" y="1962906"/>
              <a:ext cx="1988820" cy="2729865"/>
            </a:xfrm>
            <a:custGeom>
              <a:avLst/>
              <a:gdLst/>
              <a:ahLst/>
              <a:cxnLst/>
              <a:rect l="l" t="t" r="r" b="b"/>
              <a:pathLst>
                <a:path w="1988820" h="2729865">
                  <a:moveTo>
                    <a:pt x="1988820" y="0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2727960"/>
                  </a:lnTo>
                  <a:lnTo>
                    <a:pt x="1524" y="2729484"/>
                  </a:lnTo>
                  <a:lnTo>
                    <a:pt x="1988820" y="2729484"/>
                  </a:lnTo>
                  <a:lnTo>
                    <a:pt x="1988820" y="2726436"/>
                  </a:lnTo>
                  <a:lnTo>
                    <a:pt x="4572" y="2726436"/>
                  </a:lnTo>
                  <a:lnTo>
                    <a:pt x="1524" y="2724912"/>
                  </a:lnTo>
                  <a:lnTo>
                    <a:pt x="4572" y="2724912"/>
                  </a:lnTo>
                  <a:lnTo>
                    <a:pt x="4572" y="4572"/>
                  </a:lnTo>
                  <a:lnTo>
                    <a:pt x="1524" y="4572"/>
                  </a:lnTo>
                  <a:lnTo>
                    <a:pt x="4572" y="3048"/>
                  </a:lnTo>
                  <a:lnTo>
                    <a:pt x="1988820" y="3048"/>
                  </a:lnTo>
                  <a:lnTo>
                    <a:pt x="1988820" y="0"/>
                  </a:lnTo>
                  <a:close/>
                </a:path>
                <a:path w="1988820" h="2729865">
                  <a:moveTo>
                    <a:pt x="4572" y="2724912"/>
                  </a:moveTo>
                  <a:lnTo>
                    <a:pt x="1524" y="2724912"/>
                  </a:lnTo>
                  <a:lnTo>
                    <a:pt x="4572" y="2726436"/>
                  </a:lnTo>
                  <a:lnTo>
                    <a:pt x="4572" y="2724912"/>
                  </a:lnTo>
                  <a:close/>
                </a:path>
                <a:path w="1988820" h="2729865">
                  <a:moveTo>
                    <a:pt x="1984248" y="2724912"/>
                  </a:moveTo>
                  <a:lnTo>
                    <a:pt x="4572" y="2724912"/>
                  </a:lnTo>
                  <a:lnTo>
                    <a:pt x="4572" y="2726436"/>
                  </a:lnTo>
                  <a:lnTo>
                    <a:pt x="1984248" y="2726436"/>
                  </a:lnTo>
                  <a:lnTo>
                    <a:pt x="1984248" y="2724912"/>
                  </a:lnTo>
                  <a:close/>
                </a:path>
                <a:path w="1988820" h="2729865">
                  <a:moveTo>
                    <a:pt x="1984248" y="3048"/>
                  </a:moveTo>
                  <a:lnTo>
                    <a:pt x="1984248" y="2726436"/>
                  </a:lnTo>
                  <a:lnTo>
                    <a:pt x="1987296" y="2724912"/>
                  </a:lnTo>
                  <a:lnTo>
                    <a:pt x="1988820" y="2724912"/>
                  </a:lnTo>
                  <a:lnTo>
                    <a:pt x="1988820" y="4572"/>
                  </a:lnTo>
                  <a:lnTo>
                    <a:pt x="1987296" y="4572"/>
                  </a:lnTo>
                  <a:lnTo>
                    <a:pt x="1984248" y="3048"/>
                  </a:lnTo>
                  <a:close/>
                </a:path>
                <a:path w="1988820" h="2729865">
                  <a:moveTo>
                    <a:pt x="1988820" y="2724912"/>
                  </a:moveTo>
                  <a:lnTo>
                    <a:pt x="1987296" y="2724912"/>
                  </a:lnTo>
                  <a:lnTo>
                    <a:pt x="1984248" y="2726436"/>
                  </a:lnTo>
                  <a:lnTo>
                    <a:pt x="1988820" y="2726436"/>
                  </a:lnTo>
                  <a:lnTo>
                    <a:pt x="1988820" y="2724912"/>
                  </a:lnTo>
                  <a:close/>
                </a:path>
                <a:path w="1988820" h="2729865">
                  <a:moveTo>
                    <a:pt x="4572" y="3048"/>
                  </a:moveTo>
                  <a:lnTo>
                    <a:pt x="1524" y="4572"/>
                  </a:lnTo>
                  <a:lnTo>
                    <a:pt x="4572" y="4572"/>
                  </a:lnTo>
                  <a:lnTo>
                    <a:pt x="4572" y="3048"/>
                  </a:lnTo>
                  <a:close/>
                </a:path>
                <a:path w="1988820" h="2729865">
                  <a:moveTo>
                    <a:pt x="1984248" y="3048"/>
                  </a:moveTo>
                  <a:lnTo>
                    <a:pt x="4572" y="3048"/>
                  </a:lnTo>
                  <a:lnTo>
                    <a:pt x="4572" y="4572"/>
                  </a:lnTo>
                  <a:lnTo>
                    <a:pt x="1984248" y="4572"/>
                  </a:lnTo>
                  <a:lnTo>
                    <a:pt x="1984248" y="3048"/>
                  </a:lnTo>
                  <a:close/>
                </a:path>
                <a:path w="1988820" h="2729865">
                  <a:moveTo>
                    <a:pt x="1988820" y="3048"/>
                  </a:moveTo>
                  <a:lnTo>
                    <a:pt x="1984248" y="3048"/>
                  </a:lnTo>
                  <a:lnTo>
                    <a:pt x="1987296" y="4572"/>
                  </a:lnTo>
                  <a:lnTo>
                    <a:pt x="1988820" y="4572"/>
                  </a:lnTo>
                  <a:lnTo>
                    <a:pt x="1988820" y="3048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95885" rIns="0" bIns="0" rtlCol="0" vert="horz">
            <a:spAutoFit/>
          </a:bodyPr>
          <a:lstStyle/>
          <a:p>
            <a:pPr algn="ctr" marL="255270">
              <a:lnSpc>
                <a:spcPct val="100000"/>
              </a:lnSpc>
              <a:spcBef>
                <a:spcPts val="75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Método</a:t>
            </a:r>
            <a:r>
              <a:rPr dirty="0" sz="1800" spc="-114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Completo</a:t>
            </a:r>
            <a:endParaRPr sz="1800">
              <a:latin typeface="Calibri"/>
              <a:cs typeface="Calibri"/>
            </a:endParaRPr>
          </a:p>
          <a:p>
            <a:pPr marL="553085">
              <a:lnSpc>
                <a:spcPct val="100000"/>
              </a:lnSpc>
              <a:spcBef>
                <a:spcPts val="1625"/>
              </a:spcBef>
            </a:pPr>
            <a:r>
              <a:rPr dirty="0" sz="1100" b="1">
                <a:latin typeface="Arial"/>
                <a:cs typeface="Arial"/>
              </a:rPr>
              <a:t>Método</a:t>
            </a:r>
            <a:r>
              <a:rPr dirty="0" sz="1100" spc="-3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Completo</a:t>
            </a:r>
            <a:endParaRPr sz="1100">
              <a:latin typeface="Arial"/>
              <a:cs typeface="Arial"/>
            </a:endParaRPr>
          </a:p>
          <a:p>
            <a:pPr marL="527050">
              <a:lnSpc>
                <a:spcPct val="100000"/>
              </a:lnSpc>
              <a:spcBef>
                <a:spcPts val="1230"/>
              </a:spcBef>
            </a:pPr>
            <a:r>
              <a:rPr dirty="0" sz="900" b="1">
                <a:latin typeface="Arial"/>
                <a:cs typeface="Arial"/>
              </a:rPr>
              <a:t>Estado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inicial</a:t>
            </a:r>
            <a:r>
              <a:rPr dirty="0" sz="900" spc="-3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antes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del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spc="-25" b="1">
                <a:latin typeface="Arial"/>
                <a:cs typeface="Arial"/>
              </a:rPr>
              <a:t>CC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900">
              <a:latin typeface="Arial"/>
              <a:cs typeface="Arial"/>
            </a:endParaRPr>
          </a:p>
          <a:p>
            <a:pPr marL="561975" marR="2673350">
              <a:lnSpc>
                <a:spcPct val="100000"/>
              </a:lnSpc>
            </a:pPr>
            <a:r>
              <a:rPr dirty="0" sz="900" b="1">
                <a:latin typeface="Arial"/>
                <a:cs typeface="Arial"/>
              </a:rPr>
              <a:t>Alimentación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inversa</a:t>
            </a:r>
            <a:r>
              <a:rPr dirty="0" sz="900" spc="-40" b="1">
                <a:latin typeface="Arial"/>
                <a:cs typeface="Arial"/>
              </a:rPr>
              <a:t> </a:t>
            </a:r>
            <a:r>
              <a:rPr dirty="0" sz="900" spc="-25" b="1">
                <a:latin typeface="Arial"/>
                <a:cs typeface="Arial"/>
              </a:rPr>
              <a:t>en </a:t>
            </a:r>
            <a:r>
              <a:rPr dirty="0" sz="900" b="1">
                <a:latin typeface="Arial"/>
                <a:cs typeface="Arial"/>
              </a:rPr>
              <a:t>el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lugar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de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la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falla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900">
              <a:latin typeface="Arial"/>
              <a:cs typeface="Arial"/>
            </a:endParaRPr>
          </a:p>
          <a:p>
            <a:pPr marL="615315" marR="2802890">
              <a:lnSpc>
                <a:spcPct val="100000"/>
              </a:lnSpc>
              <a:spcBef>
                <a:spcPts val="5"/>
              </a:spcBef>
            </a:pPr>
            <a:r>
              <a:rPr dirty="0" sz="900" spc="-10" b="1">
                <a:latin typeface="Arial"/>
                <a:cs typeface="Arial"/>
              </a:rPr>
              <a:t>Superposición</a:t>
            </a:r>
            <a:r>
              <a:rPr dirty="0" sz="900" spc="60" b="1">
                <a:latin typeface="Arial"/>
                <a:cs typeface="Arial"/>
              </a:rPr>
              <a:t> </a:t>
            </a:r>
            <a:r>
              <a:rPr dirty="0" sz="900" spc="-20" b="1">
                <a:latin typeface="Arial"/>
                <a:cs typeface="Arial"/>
              </a:rPr>
              <a:t>como </a:t>
            </a:r>
            <a:r>
              <a:rPr dirty="0" sz="900" spc="-10" b="1">
                <a:latin typeface="Arial"/>
                <a:cs typeface="Arial"/>
              </a:rPr>
              <a:t>resultado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865376" y="6380982"/>
              <a:ext cx="4041775" cy="2764790"/>
            </a:xfrm>
            <a:custGeom>
              <a:avLst/>
              <a:gdLst/>
              <a:ahLst/>
              <a:cxnLst/>
              <a:rect l="l" t="t" r="r" b="b"/>
              <a:pathLst>
                <a:path w="4041775" h="2764790">
                  <a:moveTo>
                    <a:pt x="4041648" y="0"/>
                  </a:moveTo>
                  <a:lnTo>
                    <a:pt x="0" y="0"/>
                  </a:lnTo>
                  <a:lnTo>
                    <a:pt x="0" y="2764536"/>
                  </a:lnTo>
                  <a:lnTo>
                    <a:pt x="4041648" y="2764536"/>
                  </a:lnTo>
                  <a:lnTo>
                    <a:pt x="4041648" y="2761488"/>
                  </a:lnTo>
                  <a:lnTo>
                    <a:pt x="4572" y="2761488"/>
                  </a:lnTo>
                  <a:lnTo>
                    <a:pt x="3048" y="2759964"/>
                  </a:lnTo>
                  <a:lnTo>
                    <a:pt x="4572" y="2759964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4572" y="1524"/>
                  </a:lnTo>
                  <a:lnTo>
                    <a:pt x="4041648" y="1524"/>
                  </a:lnTo>
                  <a:lnTo>
                    <a:pt x="4041648" y="0"/>
                  </a:lnTo>
                  <a:close/>
                </a:path>
                <a:path w="4041775" h="2764790">
                  <a:moveTo>
                    <a:pt x="4572" y="2759964"/>
                  </a:moveTo>
                  <a:lnTo>
                    <a:pt x="3048" y="2759964"/>
                  </a:lnTo>
                  <a:lnTo>
                    <a:pt x="4572" y="2761488"/>
                  </a:lnTo>
                  <a:lnTo>
                    <a:pt x="4572" y="2759964"/>
                  </a:lnTo>
                  <a:close/>
                </a:path>
                <a:path w="4041775" h="2764790">
                  <a:moveTo>
                    <a:pt x="4037076" y="2759964"/>
                  </a:moveTo>
                  <a:lnTo>
                    <a:pt x="4572" y="2759964"/>
                  </a:lnTo>
                  <a:lnTo>
                    <a:pt x="4572" y="2761488"/>
                  </a:lnTo>
                  <a:lnTo>
                    <a:pt x="4037076" y="2761488"/>
                  </a:lnTo>
                  <a:lnTo>
                    <a:pt x="4037076" y="2759964"/>
                  </a:lnTo>
                  <a:close/>
                </a:path>
                <a:path w="4041775" h="2764790">
                  <a:moveTo>
                    <a:pt x="4037076" y="1524"/>
                  </a:moveTo>
                  <a:lnTo>
                    <a:pt x="4037076" y="2761488"/>
                  </a:lnTo>
                  <a:lnTo>
                    <a:pt x="4038600" y="2759964"/>
                  </a:lnTo>
                  <a:lnTo>
                    <a:pt x="4041648" y="2759964"/>
                  </a:lnTo>
                  <a:lnTo>
                    <a:pt x="4041648" y="4572"/>
                  </a:lnTo>
                  <a:lnTo>
                    <a:pt x="4038600" y="4572"/>
                  </a:lnTo>
                  <a:lnTo>
                    <a:pt x="4037076" y="1524"/>
                  </a:lnTo>
                  <a:close/>
                </a:path>
                <a:path w="4041775" h="2764790">
                  <a:moveTo>
                    <a:pt x="4041648" y="2759964"/>
                  </a:moveTo>
                  <a:lnTo>
                    <a:pt x="4038600" y="2759964"/>
                  </a:lnTo>
                  <a:lnTo>
                    <a:pt x="4037076" y="2761488"/>
                  </a:lnTo>
                  <a:lnTo>
                    <a:pt x="4041648" y="2761488"/>
                  </a:lnTo>
                  <a:lnTo>
                    <a:pt x="4041648" y="2759964"/>
                  </a:lnTo>
                  <a:close/>
                </a:path>
                <a:path w="4041775" h="2764790">
                  <a:moveTo>
                    <a:pt x="4572" y="1524"/>
                  </a:moveTo>
                  <a:lnTo>
                    <a:pt x="3048" y="4572"/>
                  </a:lnTo>
                  <a:lnTo>
                    <a:pt x="4572" y="4572"/>
                  </a:lnTo>
                  <a:lnTo>
                    <a:pt x="4572" y="1524"/>
                  </a:lnTo>
                  <a:close/>
                </a:path>
                <a:path w="4041775" h="2764790">
                  <a:moveTo>
                    <a:pt x="4037076" y="1524"/>
                  </a:moveTo>
                  <a:lnTo>
                    <a:pt x="4572" y="1524"/>
                  </a:lnTo>
                  <a:lnTo>
                    <a:pt x="4572" y="4572"/>
                  </a:lnTo>
                  <a:lnTo>
                    <a:pt x="4037076" y="4572"/>
                  </a:lnTo>
                  <a:lnTo>
                    <a:pt x="4037076" y="1524"/>
                  </a:lnTo>
                  <a:close/>
                </a:path>
                <a:path w="4041775" h="2764790">
                  <a:moveTo>
                    <a:pt x="4041648" y="1524"/>
                  </a:moveTo>
                  <a:lnTo>
                    <a:pt x="4037076" y="1524"/>
                  </a:lnTo>
                  <a:lnTo>
                    <a:pt x="4038600" y="4572"/>
                  </a:lnTo>
                  <a:lnTo>
                    <a:pt x="4041648" y="4572"/>
                  </a:lnTo>
                  <a:lnTo>
                    <a:pt x="4041648" y="152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95885" rIns="0" bIns="0" rtlCol="0" vert="horz">
            <a:spAutoFit/>
          </a:bodyPr>
          <a:lstStyle/>
          <a:p>
            <a:pPr algn="ctr" marL="255270">
              <a:lnSpc>
                <a:spcPct val="100000"/>
              </a:lnSpc>
              <a:spcBef>
                <a:spcPts val="75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Método</a:t>
            </a:r>
            <a:r>
              <a:rPr dirty="0" sz="1800" spc="-114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Completo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1995" y="1405123"/>
              <a:ext cx="4571999" cy="3428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973580" y="1962906"/>
              <a:ext cx="3916679" cy="2700655"/>
            </a:xfrm>
            <a:custGeom>
              <a:avLst/>
              <a:gdLst/>
              <a:ahLst/>
              <a:cxnLst/>
              <a:rect l="l" t="t" r="r" b="b"/>
              <a:pathLst>
                <a:path w="3916679" h="2700654">
                  <a:moveTo>
                    <a:pt x="3916680" y="0"/>
                  </a:moveTo>
                  <a:lnTo>
                    <a:pt x="0" y="0"/>
                  </a:lnTo>
                  <a:lnTo>
                    <a:pt x="0" y="2700528"/>
                  </a:lnTo>
                  <a:lnTo>
                    <a:pt x="3916680" y="2700528"/>
                  </a:lnTo>
                  <a:lnTo>
                    <a:pt x="3916680" y="2697480"/>
                  </a:lnTo>
                  <a:lnTo>
                    <a:pt x="4572" y="2697480"/>
                  </a:lnTo>
                  <a:lnTo>
                    <a:pt x="3048" y="2694432"/>
                  </a:lnTo>
                  <a:lnTo>
                    <a:pt x="4572" y="2694432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4572" y="3048"/>
                  </a:lnTo>
                  <a:lnTo>
                    <a:pt x="3916680" y="3048"/>
                  </a:lnTo>
                  <a:lnTo>
                    <a:pt x="3916680" y="0"/>
                  </a:lnTo>
                  <a:close/>
                </a:path>
                <a:path w="3916679" h="2700654">
                  <a:moveTo>
                    <a:pt x="4572" y="2694432"/>
                  </a:moveTo>
                  <a:lnTo>
                    <a:pt x="3048" y="2694432"/>
                  </a:lnTo>
                  <a:lnTo>
                    <a:pt x="4572" y="2697480"/>
                  </a:lnTo>
                  <a:lnTo>
                    <a:pt x="4572" y="2694432"/>
                  </a:lnTo>
                  <a:close/>
                </a:path>
                <a:path w="3916679" h="2700654">
                  <a:moveTo>
                    <a:pt x="3912108" y="2694432"/>
                  </a:moveTo>
                  <a:lnTo>
                    <a:pt x="4572" y="2694432"/>
                  </a:lnTo>
                  <a:lnTo>
                    <a:pt x="4572" y="2697480"/>
                  </a:lnTo>
                  <a:lnTo>
                    <a:pt x="3912108" y="2697480"/>
                  </a:lnTo>
                  <a:lnTo>
                    <a:pt x="3912108" y="2694432"/>
                  </a:lnTo>
                  <a:close/>
                </a:path>
                <a:path w="3916679" h="2700654">
                  <a:moveTo>
                    <a:pt x="3912108" y="3048"/>
                  </a:moveTo>
                  <a:lnTo>
                    <a:pt x="3912108" y="2697480"/>
                  </a:lnTo>
                  <a:lnTo>
                    <a:pt x="3913632" y="2694432"/>
                  </a:lnTo>
                  <a:lnTo>
                    <a:pt x="3916680" y="2694432"/>
                  </a:lnTo>
                  <a:lnTo>
                    <a:pt x="3916680" y="4572"/>
                  </a:lnTo>
                  <a:lnTo>
                    <a:pt x="3913632" y="4572"/>
                  </a:lnTo>
                  <a:lnTo>
                    <a:pt x="3912108" y="3048"/>
                  </a:lnTo>
                  <a:close/>
                </a:path>
                <a:path w="3916679" h="2700654">
                  <a:moveTo>
                    <a:pt x="3916680" y="2694432"/>
                  </a:moveTo>
                  <a:lnTo>
                    <a:pt x="3913632" y="2694432"/>
                  </a:lnTo>
                  <a:lnTo>
                    <a:pt x="3912108" y="2697480"/>
                  </a:lnTo>
                  <a:lnTo>
                    <a:pt x="3916680" y="2697480"/>
                  </a:lnTo>
                  <a:lnTo>
                    <a:pt x="3916680" y="2694432"/>
                  </a:lnTo>
                  <a:close/>
                </a:path>
                <a:path w="3916679" h="2700654">
                  <a:moveTo>
                    <a:pt x="4572" y="3048"/>
                  </a:moveTo>
                  <a:lnTo>
                    <a:pt x="3048" y="4572"/>
                  </a:lnTo>
                  <a:lnTo>
                    <a:pt x="4572" y="4572"/>
                  </a:lnTo>
                  <a:lnTo>
                    <a:pt x="4572" y="3048"/>
                  </a:lnTo>
                  <a:close/>
                </a:path>
                <a:path w="3916679" h="2700654">
                  <a:moveTo>
                    <a:pt x="3912108" y="3048"/>
                  </a:moveTo>
                  <a:lnTo>
                    <a:pt x="4572" y="3048"/>
                  </a:lnTo>
                  <a:lnTo>
                    <a:pt x="4572" y="4572"/>
                  </a:lnTo>
                  <a:lnTo>
                    <a:pt x="3912108" y="4572"/>
                  </a:lnTo>
                  <a:lnTo>
                    <a:pt x="3912108" y="3048"/>
                  </a:lnTo>
                  <a:close/>
                </a:path>
                <a:path w="3916679" h="2700654">
                  <a:moveTo>
                    <a:pt x="3916680" y="3048"/>
                  </a:moveTo>
                  <a:lnTo>
                    <a:pt x="3912108" y="3048"/>
                  </a:lnTo>
                  <a:lnTo>
                    <a:pt x="3913632" y="4572"/>
                  </a:lnTo>
                  <a:lnTo>
                    <a:pt x="3916680" y="4572"/>
                  </a:lnTo>
                  <a:lnTo>
                    <a:pt x="3916680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95885" rIns="0" bIns="0" rtlCol="0" vert="horz">
            <a:spAutoFit/>
          </a:bodyPr>
          <a:lstStyle/>
          <a:p>
            <a:pPr algn="ctr" marL="255270">
              <a:lnSpc>
                <a:spcPct val="100000"/>
              </a:lnSpc>
              <a:spcBef>
                <a:spcPts val="75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Métodos</a:t>
            </a:r>
            <a:r>
              <a:rPr dirty="0" sz="1800" spc="-114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Simplificados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614416" y="5952738"/>
              <a:ext cx="396240" cy="425450"/>
            </a:xfrm>
            <a:custGeom>
              <a:avLst/>
              <a:gdLst/>
              <a:ahLst/>
              <a:cxnLst/>
              <a:rect l="l" t="t" r="r" b="b"/>
              <a:pathLst>
                <a:path w="396239" h="425450">
                  <a:moveTo>
                    <a:pt x="396239" y="0"/>
                  </a:moveTo>
                  <a:lnTo>
                    <a:pt x="0" y="0"/>
                  </a:lnTo>
                  <a:lnTo>
                    <a:pt x="0" y="425195"/>
                  </a:lnTo>
                  <a:lnTo>
                    <a:pt x="396239" y="425195"/>
                  </a:lnTo>
                  <a:lnTo>
                    <a:pt x="396239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72283" y="6905238"/>
              <a:ext cx="3230879" cy="200405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275332" y="6905238"/>
              <a:ext cx="3229610" cy="2004060"/>
            </a:xfrm>
            <a:custGeom>
              <a:avLst/>
              <a:gdLst/>
              <a:ahLst/>
              <a:cxnLst/>
              <a:rect l="l" t="t" r="r" b="b"/>
              <a:pathLst>
                <a:path w="3229610" h="2004059">
                  <a:moveTo>
                    <a:pt x="3227832" y="0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2004060"/>
                  </a:lnTo>
                  <a:lnTo>
                    <a:pt x="3229356" y="2004060"/>
                  </a:lnTo>
                  <a:lnTo>
                    <a:pt x="3229356" y="2002536"/>
                  </a:lnTo>
                  <a:lnTo>
                    <a:pt x="4572" y="2002536"/>
                  </a:lnTo>
                  <a:lnTo>
                    <a:pt x="1524" y="1999488"/>
                  </a:lnTo>
                  <a:lnTo>
                    <a:pt x="4572" y="1999488"/>
                  </a:lnTo>
                  <a:lnTo>
                    <a:pt x="4572" y="6096"/>
                  </a:lnTo>
                  <a:lnTo>
                    <a:pt x="1524" y="6096"/>
                  </a:lnTo>
                  <a:lnTo>
                    <a:pt x="4572" y="3048"/>
                  </a:lnTo>
                  <a:lnTo>
                    <a:pt x="3229356" y="3048"/>
                  </a:lnTo>
                  <a:lnTo>
                    <a:pt x="3229356" y="1524"/>
                  </a:lnTo>
                  <a:lnTo>
                    <a:pt x="3227832" y="0"/>
                  </a:lnTo>
                  <a:close/>
                </a:path>
                <a:path w="3229610" h="2004059">
                  <a:moveTo>
                    <a:pt x="4572" y="1999488"/>
                  </a:moveTo>
                  <a:lnTo>
                    <a:pt x="1524" y="1999488"/>
                  </a:lnTo>
                  <a:lnTo>
                    <a:pt x="4572" y="2002536"/>
                  </a:lnTo>
                  <a:lnTo>
                    <a:pt x="4572" y="1999488"/>
                  </a:lnTo>
                  <a:close/>
                </a:path>
                <a:path w="3229610" h="2004059">
                  <a:moveTo>
                    <a:pt x="3224784" y="1999488"/>
                  </a:moveTo>
                  <a:lnTo>
                    <a:pt x="4572" y="1999488"/>
                  </a:lnTo>
                  <a:lnTo>
                    <a:pt x="4572" y="2002536"/>
                  </a:lnTo>
                  <a:lnTo>
                    <a:pt x="3224784" y="2002536"/>
                  </a:lnTo>
                  <a:lnTo>
                    <a:pt x="3224784" y="1999488"/>
                  </a:lnTo>
                  <a:close/>
                </a:path>
                <a:path w="3229610" h="2004059">
                  <a:moveTo>
                    <a:pt x="3224784" y="3048"/>
                  </a:moveTo>
                  <a:lnTo>
                    <a:pt x="3224784" y="2002536"/>
                  </a:lnTo>
                  <a:lnTo>
                    <a:pt x="3226308" y="1999488"/>
                  </a:lnTo>
                  <a:lnTo>
                    <a:pt x="3229356" y="1999488"/>
                  </a:lnTo>
                  <a:lnTo>
                    <a:pt x="3229356" y="6096"/>
                  </a:lnTo>
                  <a:lnTo>
                    <a:pt x="3226308" y="6096"/>
                  </a:lnTo>
                  <a:lnTo>
                    <a:pt x="3224784" y="3048"/>
                  </a:lnTo>
                  <a:close/>
                </a:path>
                <a:path w="3229610" h="2004059">
                  <a:moveTo>
                    <a:pt x="3229356" y="1999488"/>
                  </a:moveTo>
                  <a:lnTo>
                    <a:pt x="3226308" y="1999488"/>
                  </a:lnTo>
                  <a:lnTo>
                    <a:pt x="3224784" y="2002536"/>
                  </a:lnTo>
                  <a:lnTo>
                    <a:pt x="3229356" y="2002536"/>
                  </a:lnTo>
                  <a:lnTo>
                    <a:pt x="3229356" y="1999488"/>
                  </a:lnTo>
                  <a:close/>
                </a:path>
                <a:path w="3229610" h="2004059">
                  <a:moveTo>
                    <a:pt x="4572" y="3048"/>
                  </a:moveTo>
                  <a:lnTo>
                    <a:pt x="1524" y="6096"/>
                  </a:lnTo>
                  <a:lnTo>
                    <a:pt x="4572" y="6096"/>
                  </a:lnTo>
                  <a:lnTo>
                    <a:pt x="4572" y="3048"/>
                  </a:lnTo>
                  <a:close/>
                </a:path>
                <a:path w="3229610" h="2004059">
                  <a:moveTo>
                    <a:pt x="3224784" y="3048"/>
                  </a:moveTo>
                  <a:lnTo>
                    <a:pt x="4572" y="3048"/>
                  </a:lnTo>
                  <a:lnTo>
                    <a:pt x="4572" y="6096"/>
                  </a:lnTo>
                  <a:lnTo>
                    <a:pt x="3224784" y="6096"/>
                  </a:lnTo>
                  <a:lnTo>
                    <a:pt x="3224784" y="3048"/>
                  </a:lnTo>
                  <a:close/>
                </a:path>
                <a:path w="3229610" h="2004059">
                  <a:moveTo>
                    <a:pt x="3229356" y="3048"/>
                  </a:moveTo>
                  <a:lnTo>
                    <a:pt x="3224784" y="3048"/>
                  </a:lnTo>
                  <a:lnTo>
                    <a:pt x="3226308" y="6096"/>
                  </a:lnTo>
                  <a:lnTo>
                    <a:pt x="3229356" y="6096"/>
                  </a:lnTo>
                  <a:lnTo>
                    <a:pt x="3229356" y="3048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79375" rIns="0" bIns="0" rtlCol="0" vert="horz">
            <a:spAutoFit/>
          </a:bodyPr>
          <a:lstStyle/>
          <a:p>
            <a:pPr algn="ctr" marL="254635">
              <a:lnSpc>
                <a:spcPct val="100000"/>
              </a:lnSpc>
              <a:spcBef>
                <a:spcPts val="62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Principio</a:t>
            </a:r>
            <a:r>
              <a:rPr dirty="0" sz="18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los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Factores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Corrección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80"/>
              </a:spcBef>
            </a:pPr>
            <a:endParaRPr sz="1800">
              <a:latin typeface="Calibri"/>
              <a:cs typeface="Calibri"/>
            </a:endParaRPr>
          </a:p>
          <a:p>
            <a:pPr algn="ctr" marL="201930">
              <a:lnSpc>
                <a:spcPct val="100000"/>
              </a:lnSpc>
            </a:pP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IEC</a:t>
            </a:r>
            <a:r>
              <a:rPr dirty="0" sz="1000" spc="-1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60909:</a:t>
            </a:r>
            <a:r>
              <a:rPr dirty="0" sz="1000" spc="-1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Principio</a:t>
            </a:r>
            <a:r>
              <a:rPr dirty="0" sz="1000" spc="-1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de</a:t>
            </a:r>
            <a:r>
              <a:rPr dirty="0" sz="1000" spc="-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los</a:t>
            </a:r>
            <a:r>
              <a:rPr dirty="0" sz="10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Factores</a:t>
            </a:r>
            <a:r>
              <a:rPr dirty="0" sz="1000" spc="-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de</a:t>
            </a:r>
            <a:r>
              <a:rPr dirty="0" sz="1000" spc="-1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C00000"/>
                </a:solidFill>
                <a:latin typeface="Arial"/>
                <a:cs typeface="Arial"/>
              </a:rPr>
              <a:t>Corrección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2131948" y="2468748"/>
          <a:ext cx="3623310" cy="1514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0765"/>
                <a:gridCol w="1318260"/>
                <a:gridCol w="1181100"/>
              </a:tblGrid>
              <a:tr h="395605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Tensión</a:t>
                      </a:r>
                      <a:r>
                        <a:rPr dirty="0" sz="900" spc="-2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Nominal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38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Calc.</a:t>
                      </a:r>
                      <a:r>
                        <a:rPr dirty="0" sz="900" spc="-6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máx.</a:t>
                      </a:r>
                      <a:r>
                        <a:rPr dirty="0" sz="900" spc="-2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Corriente</a:t>
                      </a:r>
                      <a:r>
                        <a:rPr dirty="0" sz="900" spc="-5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CC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7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max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marL="496570" marR="48895" indent="-44958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Calc.</a:t>
                      </a:r>
                      <a:r>
                        <a:rPr dirty="0" sz="900" spc="-4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mín.</a:t>
                      </a:r>
                      <a:r>
                        <a:rPr dirty="0" sz="900" spc="-3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Corriente</a:t>
                      </a:r>
                      <a:r>
                        <a:rPr dirty="0" sz="900" spc="-5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CC</a:t>
                      </a:r>
                      <a:r>
                        <a:rPr dirty="0" sz="900" spc="-2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7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</a:tr>
              <a:tr h="324485">
                <a:tc>
                  <a:txBody>
                    <a:bodyPr/>
                    <a:lstStyle/>
                    <a:p>
                      <a:pPr marL="45085" marR="41084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Baja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Tensión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700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7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≤</a:t>
                      </a:r>
                      <a:r>
                        <a:rPr dirty="0" sz="9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kV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1.05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(a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max</a:t>
                      </a:r>
                      <a:r>
                        <a:rPr dirty="0" sz="8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≤</a:t>
                      </a:r>
                      <a:r>
                        <a:rPr dirty="0" sz="9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1.06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)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1.10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(a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max</a:t>
                      </a:r>
                      <a:r>
                        <a:rPr dirty="0" sz="8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≤</a:t>
                      </a:r>
                      <a:r>
                        <a:rPr dirty="0" sz="9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1.10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900" spc="-20">
                          <a:latin typeface="Calibri"/>
                          <a:cs typeface="Calibri"/>
                        </a:rPr>
                        <a:t>0.95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509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33782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Media</a:t>
                      </a:r>
                      <a:r>
                        <a:rPr dirty="0" sz="9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Tensión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kV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&lt;</a:t>
                      </a:r>
                      <a:r>
                        <a:rPr dirty="0" sz="9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700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7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≤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35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kV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13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900" spc="-20">
                          <a:latin typeface="Calibri"/>
                          <a:cs typeface="Calibri"/>
                        </a:rPr>
                        <a:t>1.10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9271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900" spc="-20">
                          <a:latin typeface="Calibri"/>
                          <a:cs typeface="Calibri"/>
                        </a:rPr>
                        <a:t>1.00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9271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marL="45085" marR="42418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Alta</a:t>
                      </a:r>
                      <a:r>
                        <a:rPr dirty="0" sz="9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Tensión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35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kV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&lt;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35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8382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spc="-20">
                          <a:latin typeface="Calibri"/>
                          <a:cs typeface="Calibri"/>
                        </a:rPr>
                        <a:t>1.10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 marL="144145" marR="138430">
                        <a:lnSpc>
                          <a:spcPts val="1090"/>
                        </a:lnSpc>
                        <a:spcBef>
                          <a:spcPts val="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Si</a:t>
                      </a:r>
                      <a:r>
                        <a:rPr dirty="0" sz="9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8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9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está</a:t>
                      </a:r>
                      <a:r>
                        <a:rPr dirty="0" sz="9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definida: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700">
                          <a:latin typeface="Calibri"/>
                          <a:cs typeface="Calibri"/>
                        </a:rPr>
                        <a:t>max</a:t>
                      </a:r>
                      <a:r>
                        <a:rPr dirty="0" sz="7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8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Wingdings"/>
                          <a:cs typeface="Wingdings"/>
                        </a:rPr>
                        <a:t>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spc="-20">
                          <a:latin typeface="Calibri"/>
                          <a:cs typeface="Calibri"/>
                        </a:rPr>
                        <a:t>1.10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 marL="77470" marR="67945">
                        <a:lnSpc>
                          <a:spcPts val="1090"/>
                        </a:lnSpc>
                        <a:spcBef>
                          <a:spcPts val="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Si</a:t>
                      </a:r>
                      <a:r>
                        <a:rPr dirty="0" sz="9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8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9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está</a:t>
                      </a:r>
                      <a:r>
                        <a:rPr dirty="0" sz="9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definida: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700">
                          <a:latin typeface="Calibri"/>
                          <a:cs typeface="Calibri"/>
                        </a:rPr>
                        <a:t>min</a:t>
                      </a:r>
                      <a:r>
                        <a:rPr dirty="0" sz="7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8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Wingdings"/>
                          <a:cs typeface="Wingdings"/>
                        </a:rPr>
                        <a:t></a:t>
                      </a:r>
                      <a:r>
                        <a:rPr dirty="0" sz="9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0.9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3" name="object 3" descr=""/>
          <p:cNvSpPr txBox="1"/>
          <p:nvPr/>
        </p:nvSpPr>
        <p:spPr>
          <a:xfrm>
            <a:off x="2530855" y="4140202"/>
            <a:ext cx="158623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 MT"/>
                <a:cs typeface="Arial MT"/>
              </a:rPr>
              <a:t>En general</a:t>
            </a:r>
            <a:r>
              <a:rPr dirty="0" sz="900" spc="-3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debe</a:t>
            </a:r>
            <a:r>
              <a:rPr dirty="0" sz="900" spc="-10">
                <a:latin typeface="Arial MT"/>
                <a:cs typeface="Arial MT"/>
              </a:rPr>
              <a:t> considerarse: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245576" y="4140202"/>
            <a:ext cx="7137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 MT"/>
                <a:cs typeface="Arial MT"/>
              </a:rPr>
              <a:t>c</a:t>
            </a:r>
            <a:r>
              <a:rPr dirty="0" sz="700">
                <a:latin typeface="Arial MT"/>
                <a:cs typeface="Arial MT"/>
              </a:rPr>
              <a:t>max</a:t>
            </a:r>
            <a:r>
              <a:rPr dirty="0" sz="700" spc="3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U</a:t>
            </a:r>
            <a:r>
              <a:rPr dirty="0" sz="800">
                <a:latin typeface="Arial MT"/>
                <a:cs typeface="Arial MT"/>
              </a:rPr>
              <a:t>n</a:t>
            </a:r>
            <a:r>
              <a:rPr dirty="0" sz="800" spc="1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≤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Arial MT"/>
                <a:cs typeface="Arial MT"/>
              </a:rPr>
              <a:t>U</a:t>
            </a:r>
            <a:r>
              <a:rPr dirty="0" sz="800" spc="-25">
                <a:latin typeface="Arial MT"/>
                <a:cs typeface="Arial MT"/>
              </a:rPr>
              <a:t>m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285491" y="1477775"/>
            <a:ext cx="32391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Factores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Corrección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Tensión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192527" y="2084327"/>
            <a:ext cx="28174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IEC</a:t>
            </a:r>
            <a:r>
              <a:rPr dirty="0" sz="1000" spc="-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60909:</a:t>
            </a:r>
            <a:r>
              <a:rPr dirty="0" sz="1000" spc="-1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Factores</a:t>
            </a:r>
            <a:r>
              <a:rPr dirty="0" sz="1000" spc="-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de</a:t>
            </a:r>
            <a:r>
              <a:rPr dirty="0" sz="1000" spc="-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Corrección</a:t>
            </a:r>
            <a:r>
              <a:rPr dirty="0" sz="1000" spc="-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de</a:t>
            </a:r>
            <a:r>
              <a:rPr dirty="0" sz="1000" spc="-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C00000"/>
                </a:solidFill>
                <a:latin typeface="Arial"/>
                <a:cs typeface="Arial"/>
              </a:rPr>
              <a:t>Tensión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1498091" y="1411219"/>
            <a:ext cx="4558665" cy="3415665"/>
          </a:xfrm>
          <a:custGeom>
            <a:avLst/>
            <a:gdLst/>
            <a:ahLst/>
            <a:cxnLst/>
            <a:rect l="l" t="t" r="r" b="b"/>
            <a:pathLst>
              <a:path w="4558665" h="3415665">
                <a:moveTo>
                  <a:pt x="0" y="3415283"/>
                </a:moveTo>
                <a:lnTo>
                  <a:pt x="4558283" y="3415283"/>
                </a:lnTo>
                <a:lnTo>
                  <a:pt x="4558283" y="0"/>
                </a:lnTo>
                <a:lnTo>
                  <a:pt x="0" y="0"/>
                </a:lnTo>
                <a:lnTo>
                  <a:pt x="0" y="3415283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614416" y="5952738"/>
              <a:ext cx="396240" cy="425450"/>
            </a:xfrm>
            <a:custGeom>
              <a:avLst/>
              <a:gdLst/>
              <a:ahLst/>
              <a:cxnLst/>
              <a:rect l="l" t="t" r="r" b="b"/>
              <a:pathLst>
                <a:path w="396239" h="425450">
                  <a:moveTo>
                    <a:pt x="396239" y="0"/>
                  </a:moveTo>
                  <a:lnTo>
                    <a:pt x="0" y="0"/>
                  </a:lnTo>
                  <a:lnTo>
                    <a:pt x="0" y="425195"/>
                  </a:lnTo>
                  <a:lnTo>
                    <a:pt x="396239" y="425195"/>
                  </a:lnTo>
                  <a:lnTo>
                    <a:pt x="396239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42972" y="6775698"/>
              <a:ext cx="2994660" cy="2282952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2446020" y="6777222"/>
              <a:ext cx="2990215" cy="2281555"/>
            </a:xfrm>
            <a:custGeom>
              <a:avLst/>
              <a:gdLst/>
              <a:ahLst/>
              <a:cxnLst/>
              <a:rect l="l" t="t" r="r" b="b"/>
              <a:pathLst>
                <a:path w="2990215" h="2281554">
                  <a:moveTo>
                    <a:pt x="2990088" y="0"/>
                  </a:moveTo>
                  <a:lnTo>
                    <a:pt x="0" y="0"/>
                  </a:lnTo>
                  <a:lnTo>
                    <a:pt x="0" y="2281428"/>
                  </a:lnTo>
                  <a:lnTo>
                    <a:pt x="2990088" y="2281428"/>
                  </a:lnTo>
                  <a:lnTo>
                    <a:pt x="2990088" y="2278380"/>
                  </a:lnTo>
                  <a:lnTo>
                    <a:pt x="4572" y="2278380"/>
                  </a:lnTo>
                  <a:lnTo>
                    <a:pt x="1524" y="2276856"/>
                  </a:lnTo>
                  <a:lnTo>
                    <a:pt x="4572" y="2276856"/>
                  </a:lnTo>
                  <a:lnTo>
                    <a:pt x="4572" y="4572"/>
                  </a:lnTo>
                  <a:lnTo>
                    <a:pt x="1524" y="4572"/>
                  </a:lnTo>
                  <a:lnTo>
                    <a:pt x="4572" y="1524"/>
                  </a:lnTo>
                  <a:lnTo>
                    <a:pt x="2990088" y="1524"/>
                  </a:lnTo>
                  <a:lnTo>
                    <a:pt x="2990088" y="0"/>
                  </a:lnTo>
                  <a:close/>
                </a:path>
                <a:path w="2990215" h="2281554">
                  <a:moveTo>
                    <a:pt x="4572" y="2276856"/>
                  </a:moveTo>
                  <a:lnTo>
                    <a:pt x="1524" y="2276856"/>
                  </a:lnTo>
                  <a:lnTo>
                    <a:pt x="4572" y="2278380"/>
                  </a:lnTo>
                  <a:lnTo>
                    <a:pt x="4572" y="2276856"/>
                  </a:lnTo>
                  <a:close/>
                </a:path>
                <a:path w="2990215" h="2281554">
                  <a:moveTo>
                    <a:pt x="2985516" y="2276856"/>
                  </a:moveTo>
                  <a:lnTo>
                    <a:pt x="4572" y="2276856"/>
                  </a:lnTo>
                  <a:lnTo>
                    <a:pt x="4572" y="2278380"/>
                  </a:lnTo>
                  <a:lnTo>
                    <a:pt x="2985516" y="2278380"/>
                  </a:lnTo>
                  <a:lnTo>
                    <a:pt x="2985516" y="2276856"/>
                  </a:lnTo>
                  <a:close/>
                </a:path>
                <a:path w="2990215" h="2281554">
                  <a:moveTo>
                    <a:pt x="2985516" y="1524"/>
                  </a:moveTo>
                  <a:lnTo>
                    <a:pt x="2985516" y="2278380"/>
                  </a:lnTo>
                  <a:lnTo>
                    <a:pt x="2987040" y="2276856"/>
                  </a:lnTo>
                  <a:lnTo>
                    <a:pt x="2990088" y="2276856"/>
                  </a:lnTo>
                  <a:lnTo>
                    <a:pt x="2990088" y="4572"/>
                  </a:lnTo>
                  <a:lnTo>
                    <a:pt x="2987040" y="4572"/>
                  </a:lnTo>
                  <a:lnTo>
                    <a:pt x="2985516" y="1524"/>
                  </a:lnTo>
                  <a:close/>
                </a:path>
                <a:path w="2990215" h="2281554">
                  <a:moveTo>
                    <a:pt x="2990088" y="2276856"/>
                  </a:moveTo>
                  <a:lnTo>
                    <a:pt x="2987040" y="2276856"/>
                  </a:lnTo>
                  <a:lnTo>
                    <a:pt x="2985516" y="2278380"/>
                  </a:lnTo>
                  <a:lnTo>
                    <a:pt x="2990088" y="2278380"/>
                  </a:lnTo>
                  <a:lnTo>
                    <a:pt x="2990088" y="2276856"/>
                  </a:lnTo>
                  <a:close/>
                </a:path>
                <a:path w="2990215" h="2281554">
                  <a:moveTo>
                    <a:pt x="4572" y="1524"/>
                  </a:moveTo>
                  <a:lnTo>
                    <a:pt x="1524" y="4572"/>
                  </a:lnTo>
                  <a:lnTo>
                    <a:pt x="4572" y="4572"/>
                  </a:lnTo>
                  <a:lnTo>
                    <a:pt x="4572" y="1524"/>
                  </a:lnTo>
                  <a:close/>
                </a:path>
                <a:path w="2990215" h="2281554">
                  <a:moveTo>
                    <a:pt x="2985516" y="1524"/>
                  </a:moveTo>
                  <a:lnTo>
                    <a:pt x="4572" y="1524"/>
                  </a:lnTo>
                  <a:lnTo>
                    <a:pt x="4572" y="4572"/>
                  </a:lnTo>
                  <a:lnTo>
                    <a:pt x="2985516" y="4572"/>
                  </a:lnTo>
                  <a:lnTo>
                    <a:pt x="2985516" y="1524"/>
                  </a:lnTo>
                  <a:close/>
                </a:path>
                <a:path w="2990215" h="2281554">
                  <a:moveTo>
                    <a:pt x="2990088" y="1524"/>
                  </a:moveTo>
                  <a:lnTo>
                    <a:pt x="2985516" y="1524"/>
                  </a:lnTo>
                  <a:lnTo>
                    <a:pt x="2987040" y="4572"/>
                  </a:lnTo>
                  <a:lnTo>
                    <a:pt x="2990088" y="4572"/>
                  </a:lnTo>
                  <a:lnTo>
                    <a:pt x="2990088" y="152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79375" rIns="0" bIns="0" rtlCol="0" vert="horz">
            <a:spAutoFit/>
          </a:bodyPr>
          <a:lstStyle/>
          <a:p>
            <a:pPr marL="394335">
              <a:lnSpc>
                <a:spcPct val="100000"/>
              </a:lnSpc>
              <a:spcBef>
                <a:spcPts val="62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Corrección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impedancia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transformadores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800">
              <a:latin typeface="Calibri"/>
              <a:cs typeface="Calibri"/>
            </a:endParaRPr>
          </a:p>
          <a:p>
            <a:pPr algn="ctr" marL="207010">
              <a:lnSpc>
                <a:spcPct val="100000"/>
              </a:lnSpc>
            </a:pP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IEC</a:t>
            </a:r>
            <a:r>
              <a:rPr dirty="0" sz="10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60909:</a:t>
            </a:r>
            <a:r>
              <a:rPr dirty="0" sz="1000" spc="-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Corrección</a:t>
            </a:r>
            <a:r>
              <a:rPr dirty="0" sz="1000" spc="-1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impedancia</a:t>
            </a:r>
            <a:r>
              <a:rPr dirty="0" sz="1000" spc="-1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de</a:t>
            </a:r>
            <a:r>
              <a:rPr dirty="0" sz="1000" spc="-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C00000"/>
                </a:solidFill>
                <a:latin typeface="Arial"/>
                <a:cs typeface="Arial"/>
              </a:rPr>
              <a:t>transformadores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1995" y="1405123"/>
              <a:ext cx="4571999" cy="3428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657856" y="2389626"/>
              <a:ext cx="2334895" cy="809625"/>
            </a:xfrm>
            <a:custGeom>
              <a:avLst/>
              <a:gdLst/>
              <a:ahLst/>
              <a:cxnLst/>
              <a:rect l="l" t="t" r="r" b="b"/>
              <a:pathLst>
                <a:path w="2334895" h="809625">
                  <a:moveTo>
                    <a:pt x="2334768" y="0"/>
                  </a:moveTo>
                  <a:lnTo>
                    <a:pt x="0" y="0"/>
                  </a:lnTo>
                  <a:lnTo>
                    <a:pt x="0" y="809244"/>
                  </a:lnTo>
                  <a:lnTo>
                    <a:pt x="2334768" y="809244"/>
                  </a:lnTo>
                  <a:lnTo>
                    <a:pt x="2334768" y="806196"/>
                  </a:lnTo>
                  <a:lnTo>
                    <a:pt x="4572" y="806196"/>
                  </a:lnTo>
                  <a:lnTo>
                    <a:pt x="3048" y="803148"/>
                  </a:lnTo>
                  <a:lnTo>
                    <a:pt x="4572" y="803148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4572" y="3048"/>
                  </a:lnTo>
                  <a:lnTo>
                    <a:pt x="2334768" y="3048"/>
                  </a:lnTo>
                  <a:lnTo>
                    <a:pt x="2334768" y="0"/>
                  </a:lnTo>
                  <a:close/>
                </a:path>
                <a:path w="2334895" h="809625">
                  <a:moveTo>
                    <a:pt x="4572" y="803148"/>
                  </a:moveTo>
                  <a:lnTo>
                    <a:pt x="3048" y="803148"/>
                  </a:lnTo>
                  <a:lnTo>
                    <a:pt x="4572" y="806196"/>
                  </a:lnTo>
                  <a:lnTo>
                    <a:pt x="4572" y="803148"/>
                  </a:lnTo>
                  <a:close/>
                </a:path>
                <a:path w="2334895" h="809625">
                  <a:moveTo>
                    <a:pt x="2330196" y="803148"/>
                  </a:moveTo>
                  <a:lnTo>
                    <a:pt x="4572" y="803148"/>
                  </a:lnTo>
                  <a:lnTo>
                    <a:pt x="4572" y="806196"/>
                  </a:lnTo>
                  <a:lnTo>
                    <a:pt x="2330196" y="806196"/>
                  </a:lnTo>
                  <a:lnTo>
                    <a:pt x="2330196" y="803148"/>
                  </a:lnTo>
                  <a:close/>
                </a:path>
                <a:path w="2334895" h="809625">
                  <a:moveTo>
                    <a:pt x="2330196" y="3048"/>
                  </a:moveTo>
                  <a:lnTo>
                    <a:pt x="2330196" y="806196"/>
                  </a:lnTo>
                  <a:lnTo>
                    <a:pt x="2333244" y="803148"/>
                  </a:lnTo>
                  <a:lnTo>
                    <a:pt x="2334768" y="803148"/>
                  </a:lnTo>
                  <a:lnTo>
                    <a:pt x="2334768" y="4572"/>
                  </a:lnTo>
                  <a:lnTo>
                    <a:pt x="2333244" y="4572"/>
                  </a:lnTo>
                  <a:lnTo>
                    <a:pt x="2330196" y="3048"/>
                  </a:lnTo>
                  <a:close/>
                </a:path>
                <a:path w="2334895" h="809625">
                  <a:moveTo>
                    <a:pt x="2334768" y="803148"/>
                  </a:moveTo>
                  <a:lnTo>
                    <a:pt x="2333244" y="803148"/>
                  </a:lnTo>
                  <a:lnTo>
                    <a:pt x="2330196" y="806196"/>
                  </a:lnTo>
                  <a:lnTo>
                    <a:pt x="2334768" y="806196"/>
                  </a:lnTo>
                  <a:lnTo>
                    <a:pt x="2334768" y="803148"/>
                  </a:lnTo>
                  <a:close/>
                </a:path>
                <a:path w="2334895" h="809625">
                  <a:moveTo>
                    <a:pt x="4572" y="3048"/>
                  </a:moveTo>
                  <a:lnTo>
                    <a:pt x="3048" y="4572"/>
                  </a:lnTo>
                  <a:lnTo>
                    <a:pt x="4572" y="4572"/>
                  </a:lnTo>
                  <a:lnTo>
                    <a:pt x="4572" y="3048"/>
                  </a:lnTo>
                  <a:close/>
                </a:path>
                <a:path w="2334895" h="809625">
                  <a:moveTo>
                    <a:pt x="2330196" y="3048"/>
                  </a:moveTo>
                  <a:lnTo>
                    <a:pt x="4572" y="3048"/>
                  </a:lnTo>
                  <a:lnTo>
                    <a:pt x="4572" y="4572"/>
                  </a:lnTo>
                  <a:lnTo>
                    <a:pt x="2330196" y="4572"/>
                  </a:lnTo>
                  <a:lnTo>
                    <a:pt x="2330196" y="3048"/>
                  </a:lnTo>
                  <a:close/>
                </a:path>
                <a:path w="2334895" h="809625">
                  <a:moveTo>
                    <a:pt x="2334768" y="3048"/>
                  </a:moveTo>
                  <a:lnTo>
                    <a:pt x="2330196" y="3048"/>
                  </a:lnTo>
                  <a:lnTo>
                    <a:pt x="2333244" y="4572"/>
                  </a:lnTo>
                  <a:lnTo>
                    <a:pt x="2334768" y="4572"/>
                  </a:lnTo>
                  <a:lnTo>
                    <a:pt x="2334768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2215387" y="1351283"/>
            <a:ext cx="3437890" cy="883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35025" marR="525145" indent="-19240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Corrección</a:t>
            </a:r>
            <a:r>
              <a:rPr dirty="0" sz="1800" spc="-8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impedancias</a:t>
            </a:r>
            <a:r>
              <a:rPr dirty="0" sz="18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máquinas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síncronas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IEC</a:t>
            </a:r>
            <a:r>
              <a:rPr dirty="0" sz="1000" spc="-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60909:</a:t>
            </a:r>
            <a:r>
              <a:rPr dirty="0" sz="1000" spc="-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Corrección</a:t>
            </a:r>
            <a:r>
              <a:rPr dirty="0" sz="1000" spc="-1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impedancias</a:t>
            </a:r>
            <a:r>
              <a:rPr dirty="0" sz="1000" spc="-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máquinas</a:t>
            </a:r>
            <a:r>
              <a:rPr dirty="0" sz="1000" spc="-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C00000"/>
                </a:solidFill>
                <a:latin typeface="Arial"/>
                <a:cs typeface="Arial"/>
              </a:rPr>
              <a:t>síncronas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2490088" y="3441060"/>
          <a:ext cx="2999740" cy="835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480"/>
                <a:gridCol w="1080770"/>
                <a:gridCol w="1043939"/>
              </a:tblGrid>
              <a:tr h="208279"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7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/X”</a:t>
                      </a:r>
                      <a:r>
                        <a:rPr dirty="0" sz="7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2857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9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7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rG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2857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9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7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rG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2857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</a:tr>
              <a:tr h="208279"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900" spc="-20">
                          <a:latin typeface="Calibri"/>
                          <a:cs typeface="Calibri"/>
                        </a:rPr>
                        <a:t>0.15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857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≤</a:t>
                      </a:r>
                      <a:r>
                        <a:rPr dirty="0" sz="9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kV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857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900" spc="-10">
                          <a:latin typeface="Calibri"/>
                          <a:cs typeface="Calibri"/>
                        </a:rPr>
                        <a:t>cualquiera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857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208279"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900" spc="-20">
                          <a:latin typeface="Calibri"/>
                          <a:cs typeface="Calibri"/>
                        </a:rPr>
                        <a:t>0.07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857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&gt;</a:t>
                      </a:r>
                      <a:r>
                        <a:rPr dirty="0" sz="9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kV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857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&lt;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100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MVA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857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900" spc="-20">
                          <a:latin typeface="Calibri"/>
                          <a:cs typeface="Calibri"/>
                        </a:rPr>
                        <a:t>0.05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857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&gt;</a:t>
                      </a:r>
                      <a:r>
                        <a:rPr dirty="0" sz="9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kV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857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≥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100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MVA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857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 descr=""/>
          <p:cNvSpPr/>
          <p:nvPr/>
        </p:nvSpPr>
        <p:spPr>
          <a:xfrm>
            <a:off x="1498091" y="1411219"/>
            <a:ext cx="4558665" cy="3415665"/>
          </a:xfrm>
          <a:custGeom>
            <a:avLst/>
            <a:gdLst/>
            <a:ahLst/>
            <a:cxnLst/>
            <a:rect l="l" t="t" r="r" b="b"/>
            <a:pathLst>
              <a:path w="4558665" h="3415665">
                <a:moveTo>
                  <a:pt x="0" y="3415283"/>
                </a:moveTo>
                <a:lnTo>
                  <a:pt x="4558283" y="3415283"/>
                </a:lnTo>
                <a:lnTo>
                  <a:pt x="4558283" y="0"/>
                </a:lnTo>
                <a:lnTo>
                  <a:pt x="0" y="0"/>
                </a:lnTo>
                <a:lnTo>
                  <a:pt x="0" y="3415283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995" y="5858254"/>
            <a:ext cx="4571999" cy="3428999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2126995" y="5930901"/>
            <a:ext cx="337375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Modelos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para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máquinas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asíncronas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120899" y="6510021"/>
            <a:ext cx="3366135" cy="10255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0668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IEC</a:t>
            </a:r>
            <a:r>
              <a:rPr dirty="0" sz="1000" spc="-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60909:</a:t>
            </a:r>
            <a:r>
              <a:rPr dirty="0" sz="1000" spc="-1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Modelos</a:t>
            </a:r>
            <a:r>
              <a:rPr dirty="0" sz="1000" spc="-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para</a:t>
            </a:r>
            <a:r>
              <a:rPr dirty="0" sz="1000" spc="-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máquinas</a:t>
            </a:r>
            <a:r>
              <a:rPr dirty="0" sz="1000" spc="-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C00000"/>
                </a:solidFill>
                <a:latin typeface="Arial"/>
                <a:cs typeface="Arial"/>
              </a:rPr>
              <a:t>asíncronas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000">
              <a:latin typeface="Arial"/>
              <a:cs typeface="Arial"/>
            </a:endParaRPr>
          </a:p>
          <a:p>
            <a:pPr marL="155575" indent="-142875">
              <a:lnSpc>
                <a:spcPct val="100000"/>
              </a:lnSpc>
              <a:buFont typeface="Wingdings"/>
              <a:buChar char=""/>
              <a:tabLst>
                <a:tab pos="155575" algn="l"/>
              </a:tabLst>
            </a:pPr>
            <a:r>
              <a:rPr dirty="0" sz="900">
                <a:latin typeface="Arial MT"/>
                <a:cs typeface="Arial MT"/>
              </a:rPr>
              <a:t>Sin</a:t>
            </a:r>
            <a:r>
              <a:rPr dirty="0" sz="900" spc="-1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Factor</a:t>
            </a:r>
            <a:r>
              <a:rPr dirty="0" sz="900" spc="-1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-15">
                <a:latin typeface="Arial MT"/>
                <a:cs typeface="Arial MT"/>
              </a:rPr>
              <a:t> </a:t>
            </a:r>
            <a:r>
              <a:rPr dirty="0" sz="900" spc="-10">
                <a:latin typeface="Arial MT"/>
                <a:cs typeface="Arial MT"/>
              </a:rPr>
              <a:t>Corrección</a:t>
            </a:r>
            <a:endParaRPr sz="900">
              <a:latin typeface="Arial MT"/>
              <a:cs typeface="Arial MT"/>
            </a:endParaRPr>
          </a:p>
          <a:p>
            <a:pPr marL="155575" marR="5080" indent="-143510">
              <a:lnSpc>
                <a:spcPct val="100000"/>
              </a:lnSpc>
              <a:buFont typeface="Wingdings"/>
              <a:buChar char=""/>
              <a:tabLst>
                <a:tab pos="155575" algn="l"/>
              </a:tabLst>
            </a:pPr>
            <a:r>
              <a:rPr dirty="0" sz="900">
                <a:latin typeface="Arial MT"/>
                <a:cs typeface="Arial MT"/>
              </a:rPr>
              <a:t>IEC</a:t>
            </a:r>
            <a:r>
              <a:rPr dirty="0" sz="900" spc="-1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60909</a:t>
            </a:r>
            <a:r>
              <a:rPr dirty="0" sz="900" spc="-2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formuló</a:t>
            </a:r>
            <a:r>
              <a:rPr dirty="0" sz="900" spc="-2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las</a:t>
            </a:r>
            <a:r>
              <a:rPr dirty="0" sz="900" spc="-1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condiciones</a:t>
            </a:r>
            <a:r>
              <a:rPr dirty="0" sz="900" spc="-4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bajo</a:t>
            </a:r>
            <a:r>
              <a:rPr dirty="0" sz="900" spc="-1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las</a:t>
            </a:r>
            <a:r>
              <a:rPr dirty="0" sz="900" spc="-2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cuales</a:t>
            </a:r>
            <a:r>
              <a:rPr dirty="0" sz="900" spc="-2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no</a:t>
            </a:r>
            <a:r>
              <a:rPr dirty="0" sz="900" spc="-10">
                <a:latin typeface="Arial MT"/>
                <a:cs typeface="Arial MT"/>
              </a:rPr>
              <a:t> deberían </a:t>
            </a:r>
            <a:r>
              <a:rPr dirty="0" sz="900">
                <a:latin typeface="Arial MT"/>
                <a:cs typeface="Arial MT"/>
              </a:rPr>
              <a:t>despreciarse</a:t>
            </a:r>
            <a:r>
              <a:rPr dirty="0" sz="900" spc="-5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las</a:t>
            </a:r>
            <a:r>
              <a:rPr dirty="0" sz="900" spc="-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máquinas</a:t>
            </a:r>
            <a:r>
              <a:rPr dirty="0" sz="900" spc="-3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asíncronas</a:t>
            </a:r>
            <a:r>
              <a:rPr dirty="0" sz="900" spc="-4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(no</a:t>
            </a:r>
            <a:r>
              <a:rPr dirty="0" sz="900" spc="-1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relevante</a:t>
            </a:r>
            <a:r>
              <a:rPr dirty="0" sz="900" spc="-30">
                <a:latin typeface="Arial MT"/>
                <a:cs typeface="Arial MT"/>
              </a:rPr>
              <a:t> </a:t>
            </a:r>
            <a:r>
              <a:rPr dirty="0" sz="900" spc="-20">
                <a:latin typeface="Arial MT"/>
                <a:cs typeface="Arial MT"/>
              </a:rPr>
              <a:t>para </a:t>
            </a:r>
            <a:r>
              <a:rPr dirty="0" sz="900" spc="-10">
                <a:latin typeface="Arial MT"/>
                <a:cs typeface="Arial MT"/>
              </a:rPr>
              <a:t>implementaciones</a:t>
            </a:r>
            <a:r>
              <a:rPr dirty="0" sz="900" spc="1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60">
                <a:latin typeface="Arial MT"/>
                <a:cs typeface="Arial MT"/>
              </a:rPr>
              <a:t> </a:t>
            </a:r>
            <a:r>
              <a:rPr dirty="0" sz="900" spc="-10">
                <a:latin typeface="Arial MT"/>
                <a:cs typeface="Arial MT"/>
              </a:rPr>
              <a:t>software)</a:t>
            </a:r>
            <a:endParaRPr sz="900">
              <a:latin typeface="Arial MT"/>
              <a:cs typeface="Arial MT"/>
            </a:endParaRPr>
          </a:p>
          <a:p>
            <a:pPr marL="155575" indent="-142875">
              <a:lnSpc>
                <a:spcPct val="100000"/>
              </a:lnSpc>
              <a:buFont typeface="Wingdings"/>
              <a:buChar char=""/>
              <a:tabLst>
                <a:tab pos="155575" algn="l"/>
              </a:tabLst>
            </a:pPr>
            <a:r>
              <a:rPr dirty="0" sz="900">
                <a:latin typeface="Arial MT"/>
                <a:cs typeface="Arial MT"/>
              </a:rPr>
              <a:t>Estimación</a:t>
            </a:r>
            <a:r>
              <a:rPr dirty="0" sz="900" spc="-4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-10">
                <a:latin typeface="Arial MT"/>
                <a:cs typeface="Arial MT"/>
              </a:rPr>
              <a:t> </a:t>
            </a:r>
            <a:r>
              <a:rPr dirty="0" sz="900" spc="-25">
                <a:latin typeface="Arial MT"/>
                <a:cs typeface="Arial MT"/>
              </a:rPr>
              <a:t>R</a:t>
            </a:r>
            <a:r>
              <a:rPr dirty="0" sz="700" spc="-25">
                <a:latin typeface="Arial MT"/>
                <a:cs typeface="Arial MT"/>
              </a:rPr>
              <a:t>M</a:t>
            </a:r>
            <a:endParaRPr sz="700">
              <a:latin typeface="Arial MT"/>
              <a:cs typeface="Arial MT"/>
            </a:endParaRPr>
          </a:p>
        </p:txBody>
      </p:sp>
      <p:graphicFrame>
        <p:nvGraphicFramePr>
          <p:cNvPr id="11" name="object 11" descr=""/>
          <p:cNvGraphicFramePr>
            <a:graphicFrameLocks noGrp="1"/>
          </p:cNvGraphicFramePr>
          <p:nvPr/>
        </p:nvGraphicFramePr>
        <p:xfrm>
          <a:off x="2587625" y="7750932"/>
          <a:ext cx="2998470" cy="1055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480"/>
                <a:gridCol w="1078864"/>
                <a:gridCol w="1043940"/>
              </a:tblGrid>
              <a:tr h="319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7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/X</a:t>
                      </a:r>
                      <a:r>
                        <a:rPr dirty="0" sz="7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8191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dirty="0" sz="9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7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rM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8191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marL="394335" marR="168910" indent="-2165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9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dirty="0" sz="7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rM</a:t>
                      </a:r>
                      <a:r>
                        <a:rPr dirty="0" sz="700" spc="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900" spc="-4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</a:t>
                      </a:r>
                      <a:r>
                        <a:rPr dirty="0" sz="900" spc="-4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polos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</a:tr>
              <a:tr h="2082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900" spc="-25">
                          <a:latin typeface="Calibri"/>
                          <a:cs typeface="Calibri"/>
                        </a:rPr>
                        <a:t>0.1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730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&gt;</a:t>
                      </a:r>
                      <a:r>
                        <a:rPr dirty="0" sz="9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kV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730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≥</a:t>
                      </a:r>
                      <a:r>
                        <a:rPr dirty="0" sz="9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MW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730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2082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900" spc="-20">
                          <a:latin typeface="Calibri"/>
                          <a:cs typeface="Calibri"/>
                        </a:rPr>
                        <a:t>0.15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730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&gt;</a:t>
                      </a:r>
                      <a:r>
                        <a:rPr dirty="0" sz="9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kV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730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&lt;</a:t>
                      </a:r>
                      <a:r>
                        <a:rPr dirty="0" sz="9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MW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7305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</a:tr>
              <a:tr h="319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900" spc="-20">
                          <a:latin typeface="Calibri"/>
                          <a:cs typeface="Calibri"/>
                        </a:rPr>
                        <a:t>0.42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382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395605" marR="114935" indent="-27432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≤</a:t>
                      </a:r>
                      <a:r>
                        <a:rPr dirty="0" sz="9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kV,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incluyendo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cables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900" spc="-10">
                          <a:latin typeface="Calibri"/>
                          <a:cs typeface="Calibri"/>
                        </a:rPr>
                        <a:t>cualquiera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382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12" name="object 12" descr=""/>
          <p:cNvSpPr/>
          <p:nvPr/>
        </p:nvSpPr>
        <p:spPr>
          <a:xfrm>
            <a:off x="1498091" y="5864350"/>
            <a:ext cx="4558665" cy="3415665"/>
          </a:xfrm>
          <a:custGeom>
            <a:avLst/>
            <a:gdLst/>
            <a:ahLst/>
            <a:cxnLst/>
            <a:rect l="l" t="t" r="r" b="b"/>
            <a:pathLst>
              <a:path w="4558665" h="3415665">
                <a:moveTo>
                  <a:pt x="0" y="3415283"/>
                </a:moveTo>
                <a:lnTo>
                  <a:pt x="4558283" y="3415283"/>
                </a:lnTo>
                <a:lnTo>
                  <a:pt x="4558283" y="0"/>
                </a:lnTo>
                <a:lnTo>
                  <a:pt x="0" y="0"/>
                </a:lnTo>
                <a:lnTo>
                  <a:pt x="0" y="3415283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sp>
          <p:nvSpPr>
            <p:cNvPr id="3" name="object 3" descr=""/>
            <p:cNvSpPr/>
            <p:nvPr/>
          </p:nvSpPr>
          <p:spPr>
            <a:xfrm>
              <a:off x="5614416" y="1499611"/>
              <a:ext cx="396240" cy="425450"/>
            </a:xfrm>
            <a:custGeom>
              <a:avLst/>
              <a:gdLst/>
              <a:ahLst/>
              <a:cxnLst/>
              <a:rect l="l" t="t" r="r" b="b"/>
              <a:pathLst>
                <a:path w="396239" h="425450">
                  <a:moveTo>
                    <a:pt x="396239" y="0"/>
                  </a:moveTo>
                  <a:lnTo>
                    <a:pt x="0" y="0"/>
                  </a:lnTo>
                  <a:lnTo>
                    <a:pt x="0" y="425195"/>
                  </a:lnTo>
                  <a:lnTo>
                    <a:pt x="396239" y="425195"/>
                  </a:lnTo>
                  <a:lnTo>
                    <a:pt x="396239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10155" y="2339334"/>
              <a:ext cx="3834384" cy="208025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010156" y="2339334"/>
              <a:ext cx="3832860" cy="2082164"/>
            </a:xfrm>
            <a:custGeom>
              <a:avLst/>
              <a:gdLst/>
              <a:ahLst/>
              <a:cxnLst/>
              <a:rect l="l" t="t" r="r" b="b"/>
              <a:pathLst>
                <a:path w="3832860" h="2082164">
                  <a:moveTo>
                    <a:pt x="3832860" y="0"/>
                  </a:moveTo>
                  <a:lnTo>
                    <a:pt x="0" y="0"/>
                  </a:lnTo>
                  <a:lnTo>
                    <a:pt x="0" y="2081784"/>
                  </a:lnTo>
                  <a:lnTo>
                    <a:pt x="3832860" y="2081784"/>
                  </a:lnTo>
                  <a:lnTo>
                    <a:pt x="3832860" y="2080260"/>
                  </a:lnTo>
                  <a:lnTo>
                    <a:pt x="4572" y="2080260"/>
                  </a:lnTo>
                  <a:lnTo>
                    <a:pt x="1524" y="2077212"/>
                  </a:lnTo>
                  <a:lnTo>
                    <a:pt x="4572" y="2077212"/>
                  </a:lnTo>
                  <a:lnTo>
                    <a:pt x="4572" y="4572"/>
                  </a:lnTo>
                  <a:lnTo>
                    <a:pt x="1524" y="4572"/>
                  </a:lnTo>
                  <a:lnTo>
                    <a:pt x="4572" y="3048"/>
                  </a:lnTo>
                  <a:lnTo>
                    <a:pt x="3832860" y="3048"/>
                  </a:lnTo>
                  <a:lnTo>
                    <a:pt x="3832860" y="0"/>
                  </a:lnTo>
                  <a:close/>
                </a:path>
                <a:path w="3832860" h="2082164">
                  <a:moveTo>
                    <a:pt x="4572" y="2077212"/>
                  </a:moveTo>
                  <a:lnTo>
                    <a:pt x="1524" y="2077212"/>
                  </a:lnTo>
                  <a:lnTo>
                    <a:pt x="4572" y="2080260"/>
                  </a:lnTo>
                  <a:lnTo>
                    <a:pt x="4572" y="2077212"/>
                  </a:lnTo>
                  <a:close/>
                </a:path>
                <a:path w="3832860" h="2082164">
                  <a:moveTo>
                    <a:pt x="3828288" y="2077212"/>
                  </a:moveTo>
                  <a:lnTo>
                    <a:pt x="4572" y="2077212"/>
                  </a:lnTo>
                  <a:lnTo>
                    <a:pt x="4572" y="2080260"/>
                  </a:lnTo>
                  <a:lnTo>
                    <a:pt x="3828288" y="2080260"/>
                  </a:lnTo>
                  <a:lnTo>
                    <a:pt x="3828288" y="2077212"/>
                  </a:lnTo>
                  <a:close/>
                </a:path>
                <a:path w="3832860" h="2082164">
                  <a:moveTo>
                    <a:pt x="3828288" y="3048"/>
                  </a:moveTo>
                  <a:lnTo>
                    <a:pt x="3828288" y="2080260"/>
                  </a:lnTo>
                  <a:lnTo>
                    <a:pt x="3831336" y="2077212"/>
                  </a:lnTo>
                  <a:lnTo>
                    <a:pt x="3832860" y="2077212"/>
                  </a:lnTo>
                  <a:lnTo>
                    <a:pt x="3832860" y="4572"/>
                  </a:lnTo>
                  <a:lnTo>
                    <a:pt x="3831336" y="4572"/>
                  </a:lnTo>
                  <a:lnTo>
                    <a:pt x="3828288" y="3048"/>
                  </a:lnTo>
                  <a:close/>
                </a:path>
                <a:path w="3832860" h="2082164">
                  <a:moveTo>
                    <a:pt x="3832860" y="2077212"/>
                  </a:moveTo>
                  <a:lnTo>
                    <a:pt x="3831336" y="2077212"/>
                  </a:lnTo>
                  <a:lnTo>
                    <a:pt x="3828288" y="2080260"/>
                  </a:lnTo>
                  <a:lnTo>
                    <a:pt x="3832860" y="2080260"/>
                  </a:lnTo>
                  <a:lnTo>
                    <a:pt x="3832860" y="2077212"/>
                  </a:lnTo>
                  <a:close/>
                </a:path>
                <a:path w="3832860" h="2082164">
                  <a:moveTo>
                    <a:pt x="4572" y="3048"/>
                  </a:moveTo>
                  <a:lnTo>
                    <a:pt x="1524" y="4572"/>
                  </a:lnTo>
                  <a:lnTo>
                    <a:pt x="4572" y="4572"/>
                  </a:lnTo>
                  <a:lnTo>
                    <a:pt x="4572" y="3048"/>
                  </a:lnTo>
                  <a:close/>
                </a:path>
                <a:path w="3832860" h="2082164">
                  <a:moveTo>
                    <a:pt x="3828288" y="3048"/>
                  </a:moveTo>
                  <a:lnTo>
                    <a:pt x="4572" y="3048"/>
                  </a:lnTo>
                  <a:lnTo>
                    <a:pt x="4572" y="4572"/>
                  </a:lnTo>
                  <a:lnTo>
                    <a:pt x="3828288" y="4572"/>
                  </a:lnTo>
                  <a:lnTo>
                    <a:pt x="3828288" y="3048"/>
                  </a:lnTo>
                  <a:close/>
                </a:path>
                <a:path w="3832860" h="2082164">
                  <a:moveTo>
                    <a:pt x="3832860" y="3048"/>
                  </a:moveTo>
                  <a:lnTo>
                    <a:pt x="3828288" y="3048"/>
                  </a:lnTo>
                  <a:lnTo>
                    <a:pt x="3831336" y="4572"/>
                  </a:lnTo>
                  <a:lnTo>
                    <a:pt x="3832860" y="4572"/>
                  </a:lnTo>
                  <a:lnTo>
                    <a:pt x="3832860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79375" rIns="0" bIns="0" rtlCol="0" vert="horz">
            <a:spAutoFit/>
          </a:bodyPr>
          <a:lstStyle/>
          <a:p>
            <a:pPr marL="450850">
              <a:lnSpc>
                <a:spcPct val="100000"/>
              </a:lnSpc>
              <a:spcBef>
                <a:spcPts val="625"/>
              </a:spcBef>
            </a:pP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Factores</a:t>
            </a:r>
            <a:r>
              <a:rPr dirty="0" sz="1800" spc="-8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corrección</a:t>
            </a:r>
            <a:r>
              <a:rPr dirty="0" sz="1800" spc="-8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plantas</a:t>
            </a:r>
            <a:r>
              <a:rPr dirty="0" sz="1800" spc="-9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generadoras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800">
              <a:latin typeface="Calibri"/>
              <a:cs typeface="Calibri"/>
            </a:endParaRPr>
          </a:p>
          <a:p>
            <a:pPr algn="ctr" marL="65405">
              <a:lnSpc>
                <a:spcPct val="100000"/>
              </a:lnSpc>
            </a:pP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IEC</a:t>
            </a:r>
            <a:r>
              <a:rPr dirty="0" sz="10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60909:</a:t>
            </a:r>
            <a:r>
              <a:rPr dirty="0" sz="10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Factores</a:t>
            </a:r>
            <a:r>
              <a:rPr dirty="0" sz="1000" spc="-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corrección</a:t>
            </a:r>
            <a:r>
              <a:rPr dirty="0" sz="1000" spc="-1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plantas</a:t>
            </a:r>
            <a:r>
              <a:rPr dirty="0" sz="1000" spc="-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C00000"/>
                </a:solidFill>
                <a:latin typeface="Arial"/>
                <a:cs typeface="Arial"/>
              </a:rPr>
              <a:t>generadoras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153412" y="6667494"/>
              <a:ext cx="3679190" cy="2170430"/>
            </a:xfrm>
            <a:custGeom>
              <a:avLst/>
              <a:gdLst/>
              <a:ahLst/>
              <a:cxnLst/>
              <a:rect l="l" t="t" r="r" b="b"/>
              <a:pathLst>
                <a:path w="3679190" h="2170429">
                  <a:moveTo>
                    <a:pt x="3678936" y="0"/>
                  </a:moveTo>
                  <a:lnTo>
                    <a:pt x="0" y="0"/>
                  </a:lnTo>
                  <a:lnTo>
                    <a:pt x="0" y="2170176"/>
                  </a:lnTo>
                  <a:lnTo>
                    <a:pt x="3678936" y="2170176"/>
                  </a:lnTo>
                  <a:lnTo>
                    <a:pt x="3678936" y="2168652"/>
                  </a:lnTo>
                  <a:lnTo>
                    <a:pt x="4572" y="2168652"/>
                  </a:lnTo>
                  <a:lnTo>
                    <a:pt x="3048" y="2165604"/>
                  </a:lnTo>
                  <a:lnTo>
                    <a:pt x="4572" y="2165604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4572" y="3048"/>
                  </a:lnTo>
                  <a:lnTo>
                    <a:pt x="3678936" y="3048"/>
                  </a:lnTo>
                  <a:lnTo>
                    <a:pt x="3678936" y="0"/>
                  </a:lnTo>
                  <a:close/>
                </a:path>
                <a:path w="3679190" h="2170429">
                  <a:moveTo>
                    <a:pt x="4572" y="2165604"/>
                  </a:moveTo>
                  <a:lnTo>
                    <a:pt x="3048" y="2165604"/>
                  </a:lnTo>
                  <a:lnTo>
                    <a:pt x="4572" y="2168652"/>
                  </a:lnTo>
                  <a:lnTo>
                    <a:pt x="4572" y="2165604"/>
                  </a:lnTo>
                  <a:close/>
                </a:path>
                <a:path w="3679190" h="2170429">
                  <a:moveTo>
                    <a:pt x="3674364" y="2165604"/>
                  </a:moveTo>
                  <a:lnTo>
                    <a:pt x="4572" y="2165604"/>
                  </a:lnTo>
                  <a:lnTo>
                    <a:pt x="4572" y="2168652"/>
                  </a:lnTo>
                  <a:lnTo>
                    <a:pt x="3674364" y="2168652"/>
                  </a:lnTo>
                  <a:lnTo>
                    <a:pt x="3674364" y="2165604"/>
                  </a:lnTo>
                  <a:close/>
                </a:path>
                <a:path w="3679190" h="2170429">
                  <a:moveTo>
                    <a:pt x="3674364" y="3048"/>
                  </a:moveTo>
                  <a:lnTo>
                    <a:pt x="3674364" y="2168652"/>
                  </a:lnTo>
                  <a:lnTo>
                    <a:pt x="3677412" y="2165604"/>
                  </a:lnTo>
                  <a:lnTo>
                    <a:pt x="3678936" y="2165604"/>
                  </a:lnTo>
                  <a:lnTo>
                    <a:pt x="3678936" y="4572"/>
                  </a:lnTo>
                  <a:lnTo>
                    <a:pt x="3677412" y="4572"/>
                  </a:lnTo>
                  <a:lnTo>
                    <a:pt x="3674364" y="3048"/>
                  </a:lnTo>
                  <a:close/>
                </a:path>
                <a:path w="3679190" h="2170429">
                  <a:moveTo>
                    <a:pt x="3678936" y="2165604"/>
                  </a:moveTo>
                  <a:lnTo>
                    <a:pt x="3677412" y="2165604"/>
                  </a:lnTo>
                  <a:lnTo>
                    <a:pt x="3674364" y="2168652"/>
                  </a:lnTo>
                  <a:lnTo>
                    <a:pt x="3678936" y="2168652"/>
                  </a:lnTo>
                  <a:lnTo>
                    <a:pt x="3678936" y="2165604"/>
                  </a:lnTo>
                  <a:close/>
                </a:path>
                <a:path w="3679190" h="2170429">
                  <a:moveTo>
                    <a:pt x="4572" y="3048"/>
                  </a:moveTo>
                  <a:lnTo>
                    <a:pt x="3048" y="4572"/>
                  </a:lnTo>
                  <a:lnTo>
                    <a:pt x="4572" y="4572"/>
                  </a:lnTo>
                  <a:lnTo>
                    <a:pt x="4572" y="3048"/>
                  </a:lnTo>
                  <a:close/>
                </a:path>
                <a:path w="3679190" h="2170429">
                  <a:moveTo>
                    <a:pt x="3674364" y="3048"/>
                  </a:moveTo>
                  <a:lnTo>
                    <a:pt x="4572" y="3048"/>
                  </a:lnTo>
                  <a:lnTo>
                    <a:pt x="4572" y="4572"/>
                  </a:lnTo>
                  <a:lnTo>
                    <a:pt x="3674364" y="4572"/>
                  </a:lnTo>
                  <a:lnTo>
                    <a:pt x="3674364" y="3048"/>
                  </a:lnTo>
                  <a:close/>
                </a:path>
                <a:path w="3679190" h="2170429">
                  <a:moveTo>
                    <a:pt x="3678936" y="3048"/>
                  </a:moveTo>
                  <a:lnTo>
                    <a:pt x="3674364" y="3048"/>
                  </a:lnTo>
                  <a:lnTo>
                    <a:pt x="3677412" y="4572"/>
                  </a:lnTo>
                  <a:lnTo>
                    <a:pt x="3678936" y="4572"/>
                  </a:lnTo>
                  <a:lnTo>
                    <a:pt x="3678936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270" rIns="0" bIns="0" rtlCol="0" vert="horz">
            <a:spAutoFit/>
          </a:bodyPr>
          <a:lstStyle/>
          <a:p>
            <a:pPr marL="1353185" marR="694690" indent="-576580">
              <a:lnSpc>
                <a:spcPct val="100000"/>
              </a:lnSpc>
              <a:spcBef>
                <a:spcPts val="1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Comparación</a:t>
            </a:r>
            <a:r>
              <a:rPr dirty="0" sz="1800" spc="-9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entre</a:t>
            </a:r>
            <a:r>
              <a:rPr dirty="0" sz="1800" spc="-10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IEC</a:t>
            </a:r>
            <a:r>
              <a:rPr dirty="0" sz="1800" spc="-9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909:1988</a:t>
            </a:r>
            <a:r>
              <a:rPr dirty="0" sz="18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IEC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60909:2001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>
                <a:solidFill>
                  <a:srgbClr val="C00000"/>
                </a:solidFill>
                <a:latin typeface="Calibri"/>
                <a:cs typeface="Calibri"/>
              </a:rPr>
              <a:t>(1)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1995" y="1405123"/>
              <a:ext cx="4571999" cy="3428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121408" y="2317998"/>
              <a:ext cx="3714115" cy="1815464"/>
            </a:xfrm>
            <a:custGeom>
              <a:avLst/>
              <a:gdLst/>
              <a:ahLst/>
              <a:cxnLst/>
              <a:rect l="l" t="t" r="r" b="b"/>
              <a:pathLst>
                <a:path w="3714115" h="1815464">
                  <a:moveTo>
                    <a:pt x="3713988" y="0"/>
                  </a:moveTo>
                  <a:lnTo>
                    <a:pt x="0" y="0"/>
                  </a:lnTo>
                  <a:lnTo>
                    <a:pt x="0" y="1815084"/>
                  </a:lnTo>
                  <a:lnTo>
                    <a:pt x="3713988" y="1815084"/>
                  </a:lnTo>
                  <a:lnTo>
                    <a:pt x="3713988" y="1813560"/>
                  </a:lnTo>
                  <a:lnTo>
                    <a:pt x="4572" y="1813560"/>
                  </a:lnTo>
                  <a:lnTo>
                    <a:pt x="1524" y="1810512"/>
                  </a:lnTo>
                  <a:lnTo>
                    <a:pt x="4572" y="1810512"/>
                  </a:lnTo>
                  <a:lnTo>
                    <a:pt x="4572" y="6096"/>
                  </a:lnTo>
                  <a:lnTo>
                    <a:pt x="1524" y="6096"/>
                  </a:lnTo>
                  <a:lnTo>
                    <a:pt x="4572" y="3048"/>
                  </a:lnTo>
                  <a:lnTo>
                    <a:pt x="3713988" y="3048"/>
                  </a:lnTo>
                  <a:lnTo>
                    <a:pt x="3713988" y="0"/>
                  </a:lnTo>
                  <a:close/>
                </a:path>
                <a:path w="3714115" h="1815464">
                  <a:moveTo>
                    <a:pt x="4572" y="1810512"/>
                  </a:moveTo>
                  <a:lnTo>
                    <a:pt x="1524" y="1810512"/>
                  </a:lnTo>
                  <a:lnTo>
                    <a:pt x="4572" y="1813560"/>
                  </a:lnTo>
                  <a:lnTo>
                    <a:pt x="4572" y="1810512"/>
                  </a:lnTo>
                  <a:close/>
                </a:path>
                <a:path w="3714115" h="1815464">
                  <a:moveTo>
                    <a:pt x="3709416" y="1810512"/>
                  </a:moveTo>
                  <a:lnTo>
                    <a:pt x="4572" y="1810512"/>
                  </a:lnTo>
                  <a:lnTo>
                    <a:pt x="4572" y="1813560"/>
                  </a:lnTo>
                  <a:lnTo>
                    <a:pt x="3709416" y="1813560"/>
                  </a:lnTo>
                  <a:lnTo>
                    <a:pt x="3709416" y="1810512"/>
                  </a:lnTo>
                  <a:close/>
                </a:path>
                <a:path w="3714115" h="1815464">
                  <a:moveTo>
                    <a:pt x="3709416" y="3048"/>
                  </a:moveTo>
                  <a:lnTo>
                    <a:pt x="3709416" y="1813560"/>
                  </a:lnTo>
                  <a:lnTo>
                    <a:pt x="3712464" y="1810512"/>
                  </a:lnTo>
                  <a:lnTo>
                    <a:pt x="3713988" y="1810512"/>
                  </a:lnTo>
                  <a:lnTo>
                    <a:pt x="3713988" y="6096"/>
                  </a:lnTo>
                  <a:lnTo>
                    <a:pt x="3712464" y="6096"/>
                  </a:lnTo>
                  <a:lnTo>
                    <a:pt x="3709416" y="3048"/>
                  </a:lnTo>
                  <a:close/>
                </a:path>
                <a:path w="3714115" h="1815464">
                  <a:moveTo>
                    <a:pt x="3713988" y="1810512"/>
                  </a:moveTo>
                  <a:lnTo>
                    <a:pt x="3712464" y="1810512"/>
                  </a:lnTo>
                  <a:lnTo>
                    <a:pt x="3709416" y="1813560"/>
                  </a:lnTo>
                  <a:lnTo>
                    <a:pt x="3713988" y="1813560"/>
                  </a:lnTo>
                  <a:lnTo>
                    <a:pt x="3713988" y="1810512"/>
                  </a:lnTo>
                  <a:close/>
                </a:path>
                <a:path w="3714115" h="1815464">
                  <a:moveTo>
                    <a:pt x="4572" y="3048"/>
                  </a:moveTo>
                  <a:lnTo>
                    <a:pt x="1524" y="6096"/>
                  </a:lnTo>
                  <a:lnTo>
                    <a:pt x="4572" y="6096"/>
                  </a:lnTo>
                  <a:lnTo>
                    <a:pt x="4572" y="3048"/>
                  </a:lnTo>
                  <a:close/>
                </a:path>
                <a:path w="3714115" h="1815464">
                  <a:moveTo>
                    <a:pt x="3709416" y="3048"/>
                  </a:moveTo>
                  <a:lnTo>
                    <a:pt x="4572" y="3048"/>
                  </a:lnTo>
                  <a:lnTo>
                    <a:pt x="4572" y="6096"/>
                  </a:lnTo>
                  <a:lnTo>
                    <a:pt x="3709416" y="6096"/>
                  </a:lnTo>
                  <a:lnTo>
                    <a:pt x="3709416" y="3048"/>
                  </a:lnTo>
                  <a:close/>
                </a:path>
                <a:path w="3714115" h="1815464">
                  <a:moveTo>
                    <a:pt x="3713988" y="3048"/>
                  </a:moveTo>
                  <a:lnTo>
                    <a:pt x="3709416" y="3048"/>
                  </a:lnTo>
                  <a:lnTo>
                    <a:pt x="3712464" y="6096"/>
                  </a:lnTo>
                  <a:lnTo>
                    <a:pt x="3713988" y="6096"/>
                  </a:lnTo>
                  <a:lnTo>
                    <a:pt x="3713988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 marL="1353185" marR="694690" indent="-576580">
              <a:lnSpc>
                <a:spcPct val="100000"/>
              </a:lnSpc>
              <a:spcBef>
                <a:spcPts val="2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Comparación</a:t>
            </a:r>
            <a:r>
              <a:rPr dirty="0" sz="1800" spc="-9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entre</a:t>
            </a:r>
            <a:r>
              <a:rPr dirty="0" sz="1800" spc="-10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IEC</a:t>
            </a:r>
            <a:r>
              <a:rPr dirty="0" sz="1800" spc="-9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909:1988</a:t>
            </a:r>
            <a:r>
              <a:rPr dirty="0" sz="18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IEC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60909:2001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>
                <a:solidFill>
                  <a:srgbClr val="C00000"/>
                </a:solidFill>
                <a:latin typeface="Calibri"/>
                <a:cs typeface="Calibri"/>
              </a:rPr>
              <a:t>(2)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973580" y="6595866"/>
              <a:ext cx="3976370" cy="2350135"/>
            </a:xfrm>
            <a:custGeom>
              <a:avLst/>
              <a:gdLst/>
              <a:ahLst/>
              <a:cxnLst/>
              <a:rect l="l" t="t" r="r" b="b"/>
              <a:pathLst>
                <a:path w="3976370" h="2350134">
                  <a:moveTo>
                    <a:pt x="3976116" y="0"/>
                  </a:moveTo>
                  <a:lnTo>
                    <a:pt x="0" y="0"/>
                  </a:lnTo>
                  <a:lnTo>
                    <a:pt x="0" y="2350008"/>
                  </a:lnTo>
                  <a:lnTo>
                    <a:pt x="3976116" y="2350008"/>
                  </a:lnTo>
                  <a:lnTo>
                    <a:pt x="3976116" y="2346960"/>
                  </a:lnTo>
                  <a:lnTo>
                    <a:pt x="4572" y="2346960"/>
                  </a:lnTo>
                  <a:lnTo>
                    <a:pt x="3048" y="2345436"/>
                  </a:lnTo>
                  <a:lnTo>
                    <a:pt x="4572" y="2345436"/>
                  </a:lnTo>
                  <a:lnTo>
                    <a:pt x="4572" y="6096"/>
                  </a:lnTo>
                  <a:lnTo>
                    <a:pt x="3048" y="6096"/>
                  </a:lnTo>
                  <a:lnTo>
                    <a:pt x="4572" y="3048"/>
                  </a:lnTo>
                  <a:lnTo>
                    <a:pt x="3976116" y="3048"/>
                  </a:lnTo>
                  <a:lnTo>
                    <a:pt x="3976116" y="0"/>
                  </a:lnTo>
                  <a:close/>
                </a:path>
                <a:path w="3976370" h="2350134">
                  <a:moveTo>
                    <a:pt x="4572" y="2345436"/>
                  </a:moveTo>
                  <a:lnTo>
                    <a:pt x="3048" y="2345436"/>
                  </a:lnTo>
                  <a:lnTo>
                    <a:pt x="4572" y="2346960"/>
                  </a:lnTo>
                  <a:lnTo>
                    <a:pt x="4572" y="2345436"/>
                  </a:lnTo>
                  <a:close/>
                </a:path>
                <a:path w="3976370" h="2350134">
                  <a:moveTo>
                    <a:pt x="3971544" y="2345436"/>
                  </a:moveTo>
                  <a:lnTo>
                    <a:pt x="4572" y="2345436"/>
                  </a:lnTo>
                  <a:lnTo>
                    <a:pt x="4572" y="2346960"/>
                  </a:lnTo>
                  <a:lnTo>
                    <a:pt x="3971544" y="2346960"/>
                  </a:lnTo>
                  <a:lnTo>
                    <a:pt x="3971544" y="2345436"/>
                  </a:lnTo>
                  <a:close/>
                </a:path>
                <a:path w="3976370" h="2350134">
                  <a:moveTo>
                    <a:pt x="3971544" y="3048"/>
                  </a:moveTo>
                  <a:lnTo>
                    <a:pt x="3971544" y="2346960"/>
                  </a:lnTo>
                  <a:lnTo>
                    <a:pt x="3973068" y="2345436"/>
                  </a:lnTo>
                  <a:lnTo>
                    <a:pt x="3976116" y="2345436"/>
                  </a:lnTo>
                  <a:lnTo>
                    <a:pt x="3976116" y="6096"/>
                  </a:lnTo>
                  <a:lnTo>
                    <a:pt x="3973068" y="6096"/>
                  </a:lnTo>
                  <a:lnTo>
                    <a:pt x="3971544" y="3048"/>
                  </a:lnTo>
                  <a:close/>
                </a:path>
                <a:path w="3976370" h="2350134">
                  <a:moveTo>
                    <a:pt x="3976116" y="2345436"/>
                  </a:moveTo>
                  <a:lnTo>
                    <a:pt x="3973068" y="2345436"/>
                  </a:lnTo>
                  <a:lnTo>
                    <a:pt x="3971544" y="2346960"/>
                  </a:lnTo>
                  <a:lnTo>
                    <a:pt x="3976116" y="2346960"/>
                  </a:lnTo>
                  <a:lnTo>
                    <a:pt x="3976116" y="2345436"/>
                  </a:lnTo>
                  <a:close/>
                </a:path>
                <a:path w="3976370" h="2350134">
                  <a:moveTo>
                    <a:pt x="4572" y="3048"/>
                  </a:moveTo>
                  <a:lnTo>
                    <a:pt x="3048" y="6096"/>
                  </a:lnTo>
                  <a:lnTo>
                    <a:pt x="4572" y="6096"/>
                  </a:lnTo>
                  <a:lnTo>
                    <a:pt x="4572" y="3048"/>
                  </a:lnTo>
                  <a:close/>
                </a:path>
                <a:path w="3976370" h="2350134">
                  <a:moveTo>
                    <a:pt x="3971544" y="3048"/>
                  </a:moveTo>
                  <a:lnTo>
                    <a:pt x="4572" y="3048"/>
                  </a:lnTo>
                  <a:lnTo>
                    <a:pt x="4572" y="6096"/>
                  </a:lnTo>
                  <a:lnTo>
                    <a:pt x="3971544" y="6096"/>
                  </a:lnTo>
                  <a:lnTo>
                    <a:pt x="3971544" y="3048"/>
                  </a:lnTo>
                  <a:close/>
                </a:path>
                <a:path w="3976370" h="2350134">
                  <a:moveTo>
                    <a:pt x="3976116" y="3048"/>
                  </a:moveTo>
                  <a:lnTo>
                    <a:pt x="3971544" y="3048"/>
                  </a:lnTo>
                  <a:lnTo>
                    <a:pt x="3973068" y="6096"/>
                  </a:lnTo>
                  <a:lnTo>
                    <a:pt x="3976116" y="6096"/>
                  </a:lnTo>
                  <a:lnTo>
                    <a:pt x="3976116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270" rIns="0" bIns="0" rtlCol="0" vert="horz">
            <a:spAutoFit/>
          </a:bodyPr>
          <a:lstStyle/>
          <a:p>
            <a:pPr marL="1591945" marR="936625" indent="-573405">
              <a:lnSpc>
                <a:spcPct val="100000"/>
              </a:lnSpc>
              <a:spcBef>
                <a:spcPts val="1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Tipos</a:t>
            </a:r>
            <a:r>
              <a:rPr dirty="0" sz="18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alimentación</a:t>
            </a:r>
            <a:r>
              <a:rPr dirty="0" sz="1800" spc="-8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>
                <a:solidFill>
                  <a:srgbClr val="C00000"/>
                </a:solidFill>
                <a:latin typeface="Calibri"/>
                <a:cs typeface="Calibri"/>
              </a:rPr>
              <a:t>la</a:t>
            </a:r>
            <a:r>
              <a:rPr dirty="0" sz="1800" spc="-2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corriente</a:t>
            </a:r>
            <a:r>
              <a:rPr dirty="0" sz="1800" spc="-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>
                <a:solidFill>
                  <a:srgbClr val="C00000"/>
                </a:solidFill>
                <a:latin typeface="Calibri"/>
                <a:cs typeface="Calibri"/>
              </a:rPr>
              <a:t>CC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1995" y="1405123"/>
              <a:ext cx="4571999" cy="3428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973580" y="1999482"/>
              <a:ext cx="3876040" cy="2598420"/>
            </a:xfrm>
            <a:custGeom>
              <a:avLst/>
              <a:gdLst/>
              <a:ahLst/>
              <a:cxnLst/>
              <a:rect l="l" t="t" r="r" b="b"/>
              <a:pathLst>
                <a:path w="3876040" h="2598420">
                  <a:moveTo>
                    <a:pt x="3875532" y="0"/>
                  </a:moveTo>
                  <a:lnTo>
                    <a:pt x="0" y="0"/>
                  </a:lnTo>
                  <a:lnTo>
                    <a:pt x="0" y="2598420"/>
                  </a:lnTo>
                  <a:lnTo>
                    <a:pt x="3875532" y="2598420"/>
                  </a:lnTo>
                  <a:lnTo>
                    <a:pt x="3875532" y="2595372"/>
                  </a:lnTo>
                  <a:lnTo>
                    <a:pt x="4572" y="2595372"/>
                  </a:lnTo>
                  <a:lnTo>
                    <a:pt x="3048" y="2593848"/>
                  </a:lnTo>
                  <a:lnTo>
                    <a:pt x="4572" y="2593848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4572" y="3048"/>
                  </a:lnTo>
                  <a:lnTo>
                    <a:pt x="3875532" y="3048"/>
                  </a:lnTo>
                  <a:lnTo>
                    <a:pt x="3875532" y="0"/>
                  </a:lnTo>
                  <a:close/>
                </a:path>
                <a:path w="3876040" h="2598420">
                  <a:moveTo>
                    <a:pt x="4572" y="2593848"/>
                  </a:moveTo>
                  <a:lnTo>
                    <a:pt x="3048" y="2593848"/>
                  </a:lnTo>
                  <a:lnTo>
                    <a:pt x="4572" y="2595372"/>
                  </a:lnTo>
                  <a:lnTo>
                    <a:pt x="4572" y="2593848"/>
                  </a:lnTo>
                  <a:close/>
                </a:path>
                <a:path w="3876040" h="2598420">
                  <a:moveTo>
                    <a:pt x="3870960" y="2593848"/>
                  </a:moveTo>
                  <a:lnTo>
                    <a:pt x="4572" y="2593848"/>
                  </a:lnTo>
                  <a:lnTo>
                    <a:pt x="4572" y="2595372"/>
                  </a:lnTo>
                  <a:lnTo>
                    <a:pt x="3870960" y="2595372"/>
                  </a:lnTo>
                  <a:lnTo>
                    <a:pt x="3870960" y="2593848"/>
                  </a:lnTo>
                  <a:close/>
                </a:path>
                <a:path w="3876040" h="2598420">
                  <a:moveTo>
                    <a:pt x="3870960" y="3048"/>
                  </a:moveTo>
                  <a:lnTo>
                    <a:pt x="3870960" y="2595372"/>
                  </a:lnTo>
                  <a:lnTo>
                    <a:pt x="3874008" y="2593848"/>
                  </a:lnTo>
                  <a:lnTo>
                    <a:pt x="3875532" y="2593848"/>
                  </a:lnTo>
                  <a:lnTo>
                    <a:pt x="3875532" y="4572"/>
                  </a:lnTo>
                  <a:lnTo>
                    <a:pt x="3874008" y="4572"/>
                  </a:lnTo>
                  <a:lnTo>
                    <a:pt x="3870960" y="3048"/>
                  </a:lnTo>
                  <a:close/>
                </a:path>
                <a:path w="3876040" h="2598420">
                  <a:moveTo>
                    <a:pt x="3875532" y="2593848"/>
                  </a:moveTo>
                  <a:lnTo>
                    <a:pt x="3874008" y="2593848"/>
                  </a:lnTo>
                  <a:lnTo>
                    <a:pt x="3870960" y="2595372"/>
                  </a:lnTo>
                  <a:lnTo>
                    <a:pt x="3875532" y="2595372"/>
                  </a:lnTo>
                  <a:lnTo>
                    <a:pt x="3875532" y="2593848"/>
                  </a:lnTo>
                  <a:close/>
                </a:path>
                <a:path w="3876040" h="2598420">
                  <a:moveTo>
                    <a:pt x="4572" y="3048"/>
                  </a:moveTo>
                  <a:lnTo>
                    <a:pt x="3048" y="4572"/>
                  </a:lnTo>
                  <a:lnTo>
                    <a:pt x="4572" y="4572"/>
                  </a:lnTo>
                  <a:lnTo>
                    <a:pt x="4572" y="3048"/>
                  </a:lnTo>
                  <a:close/>
                </a:path>
                <a:path w="3876040" h="2598420">
                  <a:moveTo>
                    <a:pt x="3870960" y="3048"/>
                  </a:moveTo>
                  <a:lnTo>
                    <a:pt x="4572" y="3048"/>
                  </a:lnTo>
                  <a:lnTo>
                    <a:pt x="4572" y="4572"/>
                  </a:lnTo>
                  <a:lnTo>
                    <a:pt x="3870960" y="4572"/>
                  </a:lnTo>
                  <a:lnTo>
                    <a:pt x="3870960" y="3048"/>
                  </a:lnTo>
                  <a:close/>
                </a:path>
                <a:path w="3876040" h="2598420">
                  <a:moveTo>
                    <a:pt x="3875532" y="3048"/>
                  </a:moveTo>
                  <a:lnTo>
                    <a:pt x="3870960" y="3048"/>
                  </a:lnTo>
                  <a:lnTo>
                    <a:pt x="3874008" y="4572"/>
                  </a:lnTo>
                  <a:lnTo>
                    <a:pt x="3875532" y="4572"/>
                  </a:lnTo>
                  <a:lnTo>
                    <a:pt x="3875532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55575" rIns="0" bIns="0" rtlCol="0" vert="horz">
            <a:spAutoFit/>
          </a:bodyPr>
          <a:lstStyle/>
          <a:p>
            <a:pPr algn="ctr" marL="8255">
              <a:lnSpc>
                <a:spcPct val="100000"/>
              </a:lnSpc>
              <a:spcBef>
                <a:spcPts val="122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Corriente</a:t>
            </a:r>
            <a:r>
              <a:rPr dirty="0" sz="1800" spc="-6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inicial</a:t>
            </a:r>
            <a:r>
              <a:rPr dirty="0" sz="1800" spc="-6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AC</a:t>
            </a:r>
            <a:r>
              <a:rPr dirty="0" sz="18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Cortocircuito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937004" y="6483090"/>
              <a:ext cx="4036060" cy="2432685"/>
            </a:xfrm>
            <a:custGeom>
              <a:avLst/>
              <a:gdLst/>
              <a:ahLst/>
              <a:cxnLst/>
              <a:rect l="l" t="t" r="r" b="b"/>
              <a:pathLst>
                <a:path w="4036060" h="2432684">
                  <a:moveTo>
                    <a:pt x="4035552" y="0"/>
                  </a:moveTo>
                  <a:lnTo>
                    <a:pt x="0" y="0"/>
                  </a:lnTo>
                  <a:lnTo>
                    <a:pt x="0" y="2432304"/>
                  </a:lnTo>
                  <a:lnTo>
                    <a:pt x="4035552" y="2432304"/>
                  </a:lnTo>
                  <a:lnTo>
                    <a:pt x="4035552" y="2430780"/>
                  </a:lnTo>
                  <a:lnTo>
                    <a:pt x="6096" y="2430780"/>
                  </a:lnTo>
                  <a:lnTo>
                    <a:pt x="3048" y="2427732"/>
                  </a:lnTo>
                  <a:lnTo>
                    <a:pt x="6096" y="2427732"/>
                  </a:lnTo>
                  <a:lnTo>
                    <a:pt x="6096" y="6096"/>
                  </a:lnTo>
                  <a:lnTo>
                    <a:pt x="3048" y="6096"/>
                  </a:lnTo>
                  <a:lnTo>
                    <a:pt x="6096" y="3048"/>
                  </a:lnTo>
                  <a:lnTo>
                    <a:pt x="4035552" y="3048"/>
                  </a:lnTo>
                  <a:lnTo>
                    <a:pt x="4035552" y="0"/>
                  </a:lnTo>
                  <a:close/>
                </a:path>
                <a:path w="4036060" h="2432684">
                  <a:moveTo>
                    <a:pt x="6096" y="2427732"/>
                  </a:moveTo>
                  <a:lnTo>
                    <a:pt x="3048" y="2427732"/>
                  </a:lnTo>
                  <a:lnTo>
                    <a:pt x="6096" y="2430780"/>
                  </a:lnTo>
                  <a:lnTo>
                    <a:pt x="6096" y="2427732"/>
                  </a:lnTo>
                  <a:close/>
                </a:path>
                <a:path w="4036060" h="2432684">
                  <a:moveTo>
                    <a:pt x="4030980" y="2427732"/>
                  </a:moveTo>
                  <a:lnTo>
                    <a:pt x="6096" y="2427732"/>
                  </a:lnTo>
                  <a:lnTo>
                    <a:pt x="6096" y="2430780"/>
                  </a:lnTo>
                  <a:lnTo>
                    <a:pt x="4030980" y="2430780"/>
                  </a:lnTo>
                  <a:lnTo>
                    <a:pt x="4030980" y="2427732"/>
                  </a:lnTo>
                  <a:close/>
                </a:path>
                <a:path w="4036060" h="2432684">
                  <a:moveTo>
                    <a:pt x="4030980" y="3048"/>
                  </a:moveTo>
                  <a:lnTo>
                    <a:pt x="4030980" y="2430780"/>
                  </a:lnTo>
                  <a:lnTo>
                    <a:pt x="4034028" y="2427732"/>
                  </a:lnTo>
                  <a:lnTo>
                    <a:pt x="4035552" y="2427732"/>
                  </a:lnTo>
                  <a:lnTo>
                    <a:pt x="4035552" y="6096"/>
                  </a:lnTo>
                  <a:lnTo>
                    <a:pt x="4034028" y="6096"/>
                  </a:lnTo>
                  <a:lnTo>
                    <a:pt x="4030980" y="3048"/>
                  </a:lnTo>
                  <a:close/>
                </a:path>
                <a:path w="4036060" h="2432684">
                  <a:moveTo>
                    <a:pt x="4035552" y="2427732"/>
                  </a:moveTo>
                  <a:lnTo>
                    <a:pt x="4034028" y="2427732"/>
                  </a:lnTo>
                  <a:lnTo>
                    <a:pt x="4030980" y="2430780"/>
                  </a:lnTo>
                  <a:lnTo>
                    <a:pt x="4035552" y="2430780"/>
                  </a:lnTo>
                  <a:lnTo>
                    <a:pt x="4035552" y="2427732"/>
                  </a:lnTo>
                  <a:close/>
                </a:path>
                <a:path w="4036060" h="2432684">
                  <a:moveTo>
                    <a:pt x="6096" y="3048"/>
                  </a:moveTo>
                  <a:lnTo>
                    <a:pt x="3048" y="6096"/>
                  </a:lnTo>
                  <a:lnTo>
                    <a:pt x="6096" y="6096"/>
                  </a:lnTo>
                  <a:lnTo>
                    <a:pt x="6096" y="3048"/>
                  </a:lnTo>
                  <a:close/>
                </a:path>
                <a:path w="4036060" h="2432684">
                  <a:moveTo>
                    <a:pt x="4030980" y="3048"/>
                  </a:moveTo>
                  <a:lnTo>
                    <a:pt x="6096" y="3048"/>
                  </a:lnTo>
                  <a:lnTo>
                    <a:pt x="6096" y="6096"/>
                  </a:lnTo>
                  <a:lnTo>
                    <a:pt x="4030980" y="6096"/>
                  </a:lnTo>
                  <a:lnTo>
                    <a:pt x="4030980" y="3048"/>
                  </a:lnTo>
                  <a:close/>
                </a:path>
                <a:path w="4036060" h="2432684">
                  <a:moveTo>
                    <a:pt x="4035552" y="3048"/>
                  </a:moveTo>
                  <a:lnTo>
                    <a:pt x="4030980" y="3048"/>
                  </a:lnTo>
                  <a:lnTo>
                    <a:pt x="4034028" y="6096"/>
                  </a:lnTo>
                  <a:lnTo>
                    <a:pt x="4035552" y="6096"/>
                  </a:lnTo>
                  <a:lnTo>
                    <a:pt x="4035552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55575" rIns="0" bIns="0" rtlCol="0" vert="horz">
            <a:spAutoFit/>
          </a:bodyPr>
          <a:lstStyle/>
          <a:p>
            <a:pPr algn="ctr" marL="226060">
              <a:lnSpc>
                <a:spcPct val="100000"/>
              </a:lnSpc>
              <a:spcBef>
                <a:spcPts val="122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Corriente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pico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dirty="0" sz="1400" b="1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dirty="0" sz="1400" spc="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>
                <a:solidFill>
                  <a:srgbClr val="C00000"/>
                </a:solidFill>
                <a:latin typeface="Calibri"/>
                <a:cs typeface="Calibri"/>
              </a:rPr>
              <a:t>(1)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1995" y="1405123"/>
              <a:ext cx="4571999" cy="3428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937004" y="2203698"/>
              <a:ext cx="4029710" cy="2278380"/>
            </a:xfrm>
            <a:custGeom>
              <a:avLst/>
              <a:gdLst/>
              <a:ahLst/>
              <a:cxnLst/>
              <a:rect l="l" t="t" r="r" b="b"/>
              <a:pathLst>
                <a:path w="4029710" h="2278379">
                  <a:moveTo>
                    <a:pt x="4029456" y="0"/>
                  </a:moveTo>
                  <a:lnTo>
                    <a:pt x="0" y="0"/>
                  </a:lnTo>
                  <a:lnTo>
                    <a:pt x="0" y="2278380"/>
                  </a:lnTo>
                  <a:lnTo>
                    <a:pt x="4029456" y="2278380"/>
                  </a:lnTo>
                  <a:lnTo>
                    <a:pt x="4029456" y="2275332"/>
                  </a:lnTo>
                  <a:lnTo>
                    <a:pt x="6096" y="2275332"/>
                  </a:lnTo>
                  <a:lnTo>
                    <a:pt x="3048" y="2273808"/>
                  </a:lnTo>
                  <a:lnTo>
                    <a:pt x="6096" y="2273808"/>
                  </a:lnTo>
                  <a:lnTo>
                    <a:pt x="6096" y="4572"/>
                  </a:lnTo>
                  <a:lnTo>
                    <a:pt x="3048" y="4572"/>
                  </a:lnTo>
                  <a:lnTo>
                    <a:pt x="6096" y="3048"/>
                  </a:lnTo>
                  <a:lnTo>
                    <a:pt x="4029456" y="3048"/>
                  </a:lnTo>
                  <a:lnTo>
                    <a:pt x="4029456" y="0"/>
                  </a:lnTo>
                  <a:close/>
                </a:path>
                <a:path w="4029710" h="2278379">
                  <a:moveTo>
                    <a:pt x="6096" y="2273808"/>
                  </a:moveTo>
                  <a:lnTo>
                    <a:pt x="3048" y="2273808"/>
                  </a:lnTo>
                  <a:lnTo>
                    <a:pt x="6096" y="2275332"/>
                  </a:lnTo>
                  <a:lnTo>
                    <a:pt x="6096" y="2273808"/>
                  </a:lnTo>
                  <a:close/>
                </a:path>
                <a:path w="4029710" h="2278379">
                  <a:moveTo>
                    <a:pt x="4024884" y="2273808"/>
                  </a:moveTo>
                  <a:lnTo>
                    <a:pt x="6096" y="2273808"/>
                  </a:lnTo>
                  <a:lnTo>
                    <a:pt x="6096" y="2275332"/>
                  </a:lnTo>
                  <a:lnTo>
                    <a:pt x="4024884" y="2275332"/>
                  </a:lnTo>
                  <a:lnTo>
                    <a:pt x="4024884" y="2273808"/>
                  </a:lnTo>
                  <a:close/>
                </a:path>
                <a:path w="4029710" h="2278379">
                  <a:moveTo>
                    <a:pt x="4024884" y="3048"/>
                  </a:moveTo>
                  <a:lnTo>
                    <a:pt x="4024884" y="2275332"/>
                  </a:lnTo>
                  <a:lnTo>
                    <a:pt x="4027932" y="2273808"/>
                  </a:lnTo>
                  <a:lnTo>
                    <a:pt x="4029456" y="2273808"/>
                  </a:lnTo>
                  <a:lnTo>
                    <a:pt x="4029456" y="4572"/>
                  </a:lnTo>
                  <a:lnTo>
                    <a:pt x="4027932" y="4572"/>
                  </a:lnTo>
                  <a:lnTo>
                    <a:pt x="4024884" y="3048"/>
                  </a:lnTo>
                  <a:close/>
                </a:path>
                <a:path w="4029710" h="2278379">
                  <a:moveTo>
                    <a:pt x="4029456" y="2273808"/>
                  </a:moveTo>
                  <a:lnTo>
                    <a:pt x="4027932" y="2273808"/>
                  </a:lnTo>
                  <a:lnTo>
                    <a:pt x="4024884" y="2275332"/>
                  </a:lnTo>
                  <a:lnTo>
                    <a:pt x="4029456" y="2275332"/>
                  </a:lnTo>
                  <a:lnTo>
                    <a:pt x="4029456" y="2273808"/>
                  </a:lnTo>
                  <a:close/>
                </a:path>
                <a:path w="4029710" h="2278379">
                  <a:moveTo>
                    <a:pt x="6096" y="3048"/>
                  </a:moveTo>
                  <a:lnTo>
                    <a:pt x="3048" y="4572"/>
                  </a:lnTo>
                  <a:lnTo>
                    <a:pt x="6096" y="4572"/>
                  </a:lnTo>
                  <a:lnTo>
                    <a:pt x="6096" y="3048"/>
                  </a:lnTo>
                  <a:close/>
                </a:path>
                <a:path w="4029710" h="2278379">
                  <a:moveTo>
                    <a:pt x="4024884" y="3048"/>
                  </a:moveTo>
                  <a:lnTo>
                    <a:pt x="6096" y="3048"/>
                  </a:lnTo>
                  <a:lnTo>
                    <a:pt x="6096" y="4572"/>
                  </a:lnTo>
                  <a:lnTo>
                    <a:pt x="4024884" y="4572"/>
                  </a:lnTo>
                  <a:lnTo>
                    <a:pt x="4024884" y="3048"/>
                  </a:lnTo>
                  <a:close/>
                </a:path>
                <a:path w="4029710" h="2278379">
                  <a:moveTo>
                    <a:pt x="4029456" y="3048"/>
                  </a:moveTo>
                  <a:lnTo>
                    <a:pt x="4024884" y="3048"/>
                  </a:lnTo>
                  <a:lnTo>
                    <a:pt x="4027932" y="4572"/>
                  </a:lnTo>
                  <a:lnTo>
                    <a:pt x="4029456" y="4572"/>
                  </a:lnTo>
                  <a:lnTo>
                    <a:pt x="4029456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55575" rIns="0" bIns="0" rtlCol="0" vert="horz">
            <a:spAutoFit/>
          </a:bodyPr>
          <a:lstStyle/>
          <a:p>
            <a:pPr algn="ctr" marL="226060">
              <a:lnSpc>
                <a:spcPct val="100000"/>
              </a:lnSpc>
              <a:spcBef>
                <a:spcPts val="122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Corriente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pico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dirty="0" sz="1400" b="1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dirty="0" sz="1400" spc="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>
                <a:solidFill>
                  <a:srgbClr val="C00000"/>
                </a:solidFill>
                <a:latin typeface="Calibri"/>
                <a:cs typeface="Calibri"/>
              </a:rPr>
              <a:t>(2)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937004" y="6560814"/>
              <a:ext cx="4006850" cy="2395855"/>
            </a:xfrm>
            <a:custGeom>
              <a:avLst/>
              <a:gdLst/>
              <a:ahLst/>
              <a:cxnLst/>
              <a:rect l="l" t="t" r="r" b="b"/>
              <a:pathLst>
                <a:path w="4006850" h="2395854">
                  <a:moveTo>
                    <a:pt x="4006596" y="0"/>
                  </a:moveTo>
                  <a:lnTo>
                    <a:pt x="0" y="0"/>
                  </a:lnTo>
                  <a:lnTo>
                    <a:pt x="0" y="2395728"/>
                  </a:lnTo>
                  <a:lnTo>
                    <a:pt x="4006596" y="2395728"/>
                  </a:lnTo>
                  <a:lnTo>
                    <a:pt x="4006596" y="2394204"/>
                  </a:lnTo>
                  <a:lnTo>
                    <a:pt x="6096" y="2394204"/>
                  </a:lnTo>
                  <a:lnTo>
                    <a:pt x="3048" y="2391156"/>
                  </a:lnTo>
                  <a:lnTo>
                    <a:pt x="6096" y="2391156"/>
                  </a:lnTo>
                  <a:lnTo>
                    <a:pt x="6096" y="4572"/>
                  </a:lnTo>
                  <a:lnTo>
                    <a:pt x="3048" y="4572"/>
                  </a:lnTo>
                  <a:lnTo>
                    <a:pt x="6096" y="1524"/>
                  </a:lnTo>
                  <a:lnTo>
                    <a:pt x="4006596" y="1524"/>
                  </a:lnTo>
                  <a:lnTo>
                    <a:pt x="4006596" y="0"/>
                  </a:lnTo>
                  <a:close/>
                </a:path>
                <a:path w="4006850" h="2395854">
                  <a:moveTo>
                    <a:pt x="6096" y="2391156"/>
                  </a:moveTo>
                  <a:lnTo>
                    <a:pt x="3048" y="2391156"/>
                  </a:lnTo>
                  <a:lnTo>
                    <a:pt x="6096" y="2394204"/>
                  </a:lnTo>
                  <a:lnTo>
                    <a:pt x="6096" y="2391156"/>
                  </a:lnTo>
                  <a:close/>
                </a:path>
                <a:path w="4006850" h="2395854">
                  <a:moveTo>
                    <a:pt x="4002024" y="2391156"/>
                  </a:moveTo>
                  <a:lnTo>
                    <a:pt x="6096" y="2391156"/>
                  </a:lnTo>
                  <a:lnTo>
                    <a:pt x="6096" y="2394204"/>
                  </a:lnTo>
                  <a:lnTo>
                    <a:pt x="4002024" y="2394204"/>
                  </a:lnTo>
                  <a:lnTo>
                    <a:pt x="4002024" y="2391156"/>
                  </a:lnTo>
                  <a:close/>
                </a:path>
                <a:path w="4006850" h="2395854">
                  <a:moveTo>
                    <a:pt x="4002024" y="1524"/>
                  </a:moveTo>
                  <a:lnTo>
                    <a:pt x="4002024" y="2394204"/>
                  </a:lnTo>
                  <a:lnTo>
                    <a:pt x="4003548" y="2391156"/>
                  </a:lnTo>
                  <a:lnTo>
                    <a:pt x="4006596" y="2391156"/>
                  </a:lnTo>
                  <a:lnTo>
                    <a:pt x="4006596" y="4572"/>
                  </a:lnTo>
                  <a:lnTo>
                    <a:pt x="4003548" y="4572"/>
                  </a:lnTo>
                  <a:lnTo>
                    <a:pt x="4002024" y="1524"/>
                  </a:lnTo>
                  <a:close/>
                </a:path>
                <a:path w="4006850" h="2395854">
                  <a:moveTo>
                    <a:pt x="4006596" y="2391156"/>
                  </a:moveTo>
                  <a:lnTo>
                    <a:pt x="4003548" y="2391156"/>
                  </a:lnTo>
                  <a:lnTo>
                    <a:pt x="4002024" y="2394204"/>
                  </a:lnTo>
                  <a:lnTo>
                    <a:pt x="4006596" y="2394204"/>
                  </a:lnTo>
                  <a:lnTo>
                    <a:pt x="4006596" y="2391156"/>
                  </a:lnTo>
                  <a:close/>
                </a:path>
                <a:path w="4006850" h="2395854">
                  <a:moveTo>
                    <a:pt x="6096" y="1524"/>
                  </a:moveTo>
                  <a:lnTo>
                    <a:pt x="3048" y="4572"/>
                  </a:lnTo>
                  <a:lnTo>
                    <a:pt x="6096" y="4572"/>
                  </a:lnTo>
                  <a:lnTo>
                    <a:pt x="6096" y="1524"/>
                  </a:lnTo>
                  <a:close/>
                </a:path>
                <a:path w="4006850" h="2395854">
                  <a:moveTo>
                    <a:pt x="4002024" y="1524"/>
                  </a:moveTo>
                  <a:lnTo>
                    <a:pt x="6096" y="1524"/>
                  </a:lnTo>
                  <a:lnTo>
                    <a:pt x="6096" y="4572"/>
                  </a:lnTo>
                  <a:lnTo>
                    <a:pt x="4002024" y="4572"/>
                  </a:lnTo>
                  <a:lnTo>
                    <a:pt x="4002024" y="1524"/>
                  </a:lnTo>
                  <a:close/>
                </a:path>
                <a:path w="4006850" h="2395854">
                  <a:moveTo>
                    <a:pt x="4006596" y="1524"/>
                  </a:moveTo>
                  <a:lnTo>
                    <a:pt x="4002024" y="1524"/>
                  </a:lnTo>
                  <a:lnTo>
                    <a:pt x="4003548" y="4572"/>
                  </a:lnTo>
                  <a:lnTo>
                    <a:pt x="4006596" y="4572"/>
                  </a:lnTo>
                  <a:lnTo>
                    <a:pt x="4006596" y="152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55575" rIns="0" bIns="0" rtlCol="0" vert="horz">
            <a:spAutoFit/>
          </a:bodyPr>
          <a:lstStyle/>
          <a:p>
            <a:pPr algn="ctr" marL="226060">
              <a:lnSpc>
                <a:spcPct val="100000"/>
              </a:lnSpc>
              <a:spcBef>
                <a:spcPts val="122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Corriente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pico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dirty="0" sz="1400" b="1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dirty="0" sz="1400" spc="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>
                <a:solidFill>
                  <a:srgbClr val="C00000"/>
                </a:solidFill>
                <a:latin typeface="Calibri"/>
                <a:cs typeface="Calibri"/>
              </a:rPr>
              <a:t>(3)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1995" y="1405123"/>
              <a:ext cx="4571999" cy="3428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993392" y="2142738"/>
              <a:ext cx="3933825" cy="2409825"/>
            </a:xfrm>
            <a:custGeom>
              <a:avLst/>
              <a:gdLst/>
              <a:ahLst/>
              <a:cxnLst/>
              <a:rect l="l" t="t" r="r" b="b"/>
              <a:pathLst>
                <a:path w="3933825" h="2409825">
                  <a:moveTo>
                    <a:pt x="3933444" y="0"/>
                  </a:moveTo>
                  <a:lnTo>
                    <a:pt x="0" y="0"/>
                  </a:lnTo>
                  <a:lnTo>
                    <a:pt x="0" y="2409444"/>
                  </a:lnTo>
                  <a:lnTo>
                    <a:pt x="3933444" y="2409444"/>
                  </a:lnTo>
                  <a:lnTo>
                    <a:pt x="3933444" y="2406396"/>
                  </a:lnTo>
                  <a:lnTo>
                    <a:pt x="4572" y="2406396"/>
                  </a:lnTo>
                  <a:lnTo>
                    <a:pt x="1524" y="2404872"/>
                  </a:lnTo>
                  <a:lnTo>
                    <a:pt x="4572" y="2404872"/>
                  </a:lnTo>
                  <a:lnTo>
                    <a:pt x="4572" y="6096"/>
                  </a:lnTo>
                  <a:lnTo>
                    <a:pt x="1524" y="6096"/>
                  </a:lnTo>
                  <a:lnTo>
                    <a:pt x="4572" y="3048"/>
                  </a:lnTo>
                  <a:lnTo>
                    <a:pt x="3933444" y="3048"/>
                  </a:lnTo>
                  <a:lnTo>
                    <a:pt x="3933444" y="0"/>
                  </a:lnTo>
                  <a:close/>
                </a:path>
                <a:path w="3933825" h="2409825">
                  <a:moveTo>
                    <a:pt x="4572" y="2404872"/>
                  </a:moveTo>
                  <a:lnTo>
                    <a:pt x="1524" y="2404872"/>
                  </a:lnTo>
                  <a:lnTo>
                    <a:pt x="4572" y="2406396"/>
                  </a:lnTo>
                  <a:lnTo>
                    <a:pt x="4572" y="2404872"/>
                  </a:lnTo>
                  <a:close/>
                </a:path>
                <a:path w="3933825" h="2409825">
                  <a:moveTo>
                    <a:pt x="3928872" y="2404872"/>
                  </a:moveTo>
                  <a:lnTo>
                    <a:pt x="4572" y="2404872"/>
                  </a:lnTo>
                  <a:lnTo>
                    <a:pt x="4572" y="2406396"/>
                  </a:lnTo>
                  <a:lnTo>
                    <a:pt x="3928872" y="2406396"/>
                  </a:lnTo>
                  <a:lnTo>
                    <a:pt x="3928872" y="2404872"/>
                  </a:lnTo>
                  <a:close/>
                </a:path>
                <a:path w="3933825" h="2409825">
                  <a:moveTo>
                    <a:pt x="3928872" y="3048"/>
                  </a:moveTo>
                  <a:lnTo>
                    <a:pt x="3928872" y="2406396"/>
                  </a:lnTo>
                  <a:lnTo>
                    <a:pt x="3931920" y="2404872"/>
                  </a:lnTo>
                  <a:lnTo>
                    <a:pt x="3933444" y="2404872"/>
                  </a:lnTo>
                  <a:lnTo>
                    <a:pt x="3933444" y="6096"/>
                  </a:lnTo>
                  <a:lnTo>
                    <a:pt x="3931920" y="6096"/>
                  </a:lnTo>
                  <a:lnTo>
                    <a:pt x="3928872" y="3048"/>
                  </a:lnTo>
                  <a:close/>
                </a:path>
                <a:path w="3933825" h="2409825">
                  <a:moveTo>
                    <a:pt x="3933444" y="2404872"/>
                  </a:moveTo>
                  <a:lnTo>
                    <a:pt x="3931920" y="2404872"/>
                  </a:lnTo>
                  <a:lnTo>
                    <a:pt x="3928872" y="2406396"/>
                  </a:lnTo>
                  <a:lnTo>
                    <a:pt x="3933444" y="2406396"/>
                  </a:lnTo>
                  <a:lnTo>
                    <a:pt x="3933444" y="2404872"/>
                  </a:lnTo>
                  <a:close/>
                </a:path>
                <a:path w="3933825" h="2409825">
                  <a:moveTo>
                    <a:pt x="4572" y="3048"/>
                  </a:moveTo>
                  <a:lnTo>
                    <a:pt x="1524" y="6096"/>
                  </a:lnTo>
                  <a:lnTo>
                    <a:pt x="4572" y="6096"/>
                  </a:lnTo>
                  <a:lnTo>
                    <a:pt x="4572" y="3048"/>
                  </a:lnTo>
                  <a:close/>
                </a:path>
                <a:path w="3933825" h="2409825">
                  <a:moveTo>
                    <a:pt x="3928872" y="3048"/>
                  </a:moveTo>
                  <a:lnTo>
                    <a:pt x="4572" y="3048"/>
                  </a:lnTo>
                  <a:lnTo>
                    <a:pt x="4572" y="6096"/>
                  </a:lnTo>
                  <a:lnTo>
                    <a:pt x="3928872" y="6096"/>
                  </a:lnTo>
                  <a:lnTo>
                    <a:pt x="3928872" y="3048"/>
                  </a:lnTo>
                  <a:close/>
                </a:path>
                <a:path w="3933825" h="2409825">
                  <a:moveTo>
                    <a:pt x="3933444" y="3048"/>
                  </a:moveTo>
                  <a:lnTo>
                    <a:pt x="3928872" y="3048"/>
                  </a:lnTo>
                  <a:lnTo>
                    <a:pt x="3931920" y="6096"/>
                  </a:lnTo>
                  <a:lnTo>
                    <a:pt x="3933444" y="6096"/>
                  </a:lnTo>
                  <a:lnTo>
                    <a:pt x="3933444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498091" y="1411219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55575" rIns="0" bIns="0" rtlCol="0" vert="horz">
            <a:spAutoFit/>
          </a:bodyPr>
          <a:lstStyle/>
          <a:p>
            <a:pPr algn="ctr" marL="226060">
              <a:lnSpc>
                <a:spcPct val="100000"/>
              </a:lnSpc>
              <a:spcBef>
                <a:spcPts val="122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Corriente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pico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dirty="0" sz="1400" b="1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dirty="0" sz="1400" spc="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>
                <a:solidFill>
                  <a:srgbClr val="C00000"/>
                </a:solidFill>
                <a:latin typeface="Calibri"/>
                <a:cs typeface="Calibri"/>
              </a:rPr>
              <a:t>(4)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010156" y="6765030"/>
              <a:ext cx="3868420" cy="1981200"/>
            </a:xfrm>
            <a:custGeom>
              <a:avLst/>
              <a:gdLst/>
              <a:ahLst/>
              <a:cxnLst/>
              <a:rect l="l" t="t" r="r" b="b"/>
              <a:pathLst>
                <a:path w="3868420" h="1981200">
                  <a:moveTo>
                    <a:pt x="3867912" y="0"/>
                  </a:moveTo>
                  <a:lnTo>
                    <a:pt x="0" y="0"/>
                  </a:lnTo>
                  <a:lnTo>
                    <a:pt x="0" y="1981200"/>
                  </a:lnTo>
                  <a:lnTo>
                    <a:pt x="3867912" y="1981200"/>
                  </a:lnTo>
                  <a:lnTo>
                    <a:pt x="3867912" y="1978152"/>
                  </a:lnTo>
                  <a:lnTo>
                    <a:pt x="4572" y="1978152"/>
                  </a:lnTo>
                  <a:lnTo>
                    <a:pt x="1524" y="1976628"/>
                  </a:lnTo>
                  <a:lnTo>
                    <a:pt x="4572" y="1976628"/>
                  </a:lnTo>
                  <a:lnTo>
                    <a:pt x="4572" y="4572"/>
                  </a:lnTo>
                  <a:lnTo>
                    <a:pt x="1524" y="4572"/>
                  </a:lnTo>
                  <a:lnTo>
                    <a:pt x="4572" y="3048"/>
                  </a:lnTo>
                  <a:lnTo>
                    <a:pt x="3867912" y="3048"/>
                  </a:lnTo>
                  <a:lnTo>
                    <a:pt x="3867912" y="0"/>
                  </a:lnTo>
                  <a:close/>
                </a:path>
                <a:path w="3868420" h="1981200">
                  <a:moveTo>
                    <a:pt x="4572" y="1976628"/>
                  </a:moveTo>
                  <a:lnTo>
                    <a:pt x="1524" y="1976628"/>
                  </a:lnTo>
                  <a:lnTo>
                    <a:pt x="4572" y="1978152"/>
                  </a:lnTo>
                  <a:lnTo>
                    <a:pt x="4572" y="1976628"/>
                  </a:lnTo>
                  <a:close/>
                </a:path>
                <a:path w="3868420" h="1981200">
                  <a:moveTo>
                    <a:pt x="3863340" y="1976628"/>
                  </a:moveTo>
                  <a:lnTo>
                    <a:pt x="4572" y="1976628"/>
                  </a:lnTo>
                  <a:lnTo>
                    <a:pt x="4572" y="1978152"/>
                  </a:lnTo>
                  <a:lnTo>
                    <a:pt x="3863340" y="1978152"/>
                  </a:lnTo>
                  <a:lnTo>
                    <a:pt x="3863340" y="1976628"/>
                  </a:lnTo>
                  <a:close/>
                </a:path>
                <a:path w="3868420" h="1981200">
                  <a:moveTo>
                    <a:pt x="3863340" y="3048"/>
                  </a:moveTo>
                  <a:lnTo>
                    <a:pt x="3863340" y="1978152"/>
                  </a:lnTo>
                  <a:lnTo>
                    <a:pt x="3866388" y="1976628"/>
                  </a:lnTo>
                  <a:lnTo>
                    <a:pt x="3867912" y="1976628"/>
                  </a:lnTo>
                  <a:lnTo>
                    <a:pt x="3867912" y="4572"/>
                  </a:lnTo>
                  <a:lnTo>
                    <a:pt x="3866388" y="4572"/>
                  </a:lnTo>
                  <a:lnTo>
                    <a:pt x="3863340" y="3048"/>
                  </a:lnTo>
                  <a:close/>
                </a:path>
                <a:path w="3868420" h="1981200">
                  <a:moveTo>
                    <a:pt x="3867912" y="1976628"/>
                  </a:moveTo>
                  <a:lnTo>
                    <a:pt x="3866388" y="1976628"/>
                  </a:lnTo>
                  <a:lnTo>
                    <a:pt x="3863340" y="1978152"/>
                  </a:lnTo>
                  <a:lnTo>
                    <a:pt x="3867912" y="1978152"/>
                  </a:lnTo>
                  <a:lnTo>
                    <a:pt x="3867912" y="1976628"/>
                  </a:lnTo>
                  <a:close/>
                </a:path>
                <a:path w="3868420" h="1981200">
                  <a:moveTo>
                    <a:pt x="4572" y="3048"/>
                  </a:moveTo>
                  <a:lnTo>
                    <a:pt x="1524" y="4572"/>
                  </a:lnTo>
                  <a:lnTo>
                    <a:pt x="4572" y="4572"/>
                  </a:lnTo>
                  <a:lnTo>
                    <a:pt x="4572" y="3048"/>
                  </a:lnTo>
                  <a:close/>
                </a:path>
                <a:path w="3868420" h="1981200">
                  <a:moveTo>
                    <a:pt x="3863340" y="3048"/>
                  </a:moveTo>
                  <a:lnTo>
                    <a:pt x="4572" y="3048"/>
                  </a:lnTo>
                  <a:lnTo>
                    <a:pt x="4572" y="4572"/>
                  </a:lnTo>
                  <a:lnTo>
                    <a:pt x="3863340" y="4572"/>
                  </a:lnTo>
                  <a:lnTo>
                    <a:pt x="3863340" y="3048"/>
                  </a:lnTo>
                  <a:close/>
                </a:path>
                <a:path w="3868420" h="1981200">
                  <a:moveTo>
                    <a:pt x="3867912" y="3048"/>
                  </a:moveTo>
                  <a:lnTo>
                    <a:pt x="3863340" y="3048"/>
                  </a:lnTo>
                  <a:lnTo>
                    <a:pt x="3866388" y="4572"/>
                  </a:lnTo>
                  <a:lnTo>
                    <a:pt x="3867912" y="4572"/>
                  </a:lnTo>
                  <a:lnTo>
                    <a:pt x="3867912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155575" rIns="0" bIns="0" rtlCol="0" vert="horz">
            <a:spAutoFit/>
          </a:bodyPr>
          <a:lstStyle/>
          <a:p>
            <a:pPr algn="ctr" marL="224790">
              <a:lnSpc>
                <a:spcPct val="100000"/>
              </a:lnSpc>
              <a:spcBef>
                <a:spcPts val="122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Corriente</a:t>
            </a:r>
            <a:r>
              <a:rPr dirty="0" sz="1800" spc="-8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continua</a:t>
            </a:r>
            <a:r>
              <a:rPr dirty="0" sz="1800" spc="-9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dirty="0" sz="1200" spc="-25" b="1">
                <a:solidFill>
                  <a:srgbClr val="C00000"/>
                </a:solidFill>
                <a:latin typeface="Calibri"/>
                <a:cs typeface="Calibri"/>
              </a:rPr>
              <a:t>DC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85415" y="3076451"/>
            <a:ext cx="6985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700" spc="-50">
                <a:latin typeface="Cambria Math"/>
                <a:cs typeface="Cambria Math"/>
              </a:rPr>
              <a:t>𝑇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159507" y="3204467"/>
            <a:ext cx="66675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700" spc="-50">
                <a:latin typeface="Cambria Math"/>
                <a:cs typeface="Cambria Math"/>
              </a:rPr>
              <a:t>0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686811" y="3190750"/>
            <a:ext cx="55880" cy="1282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650" spc="-50">
                <a:latin typeface="Arial MT"/>
                <a:cs typeface="Arial MT"/>
              </a:rPr>
              <a:t>k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305811" y="3122171"/>
            <a:ext cx="483870" cy="1282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  <a:tabLst>
                <a:tab pos="423545" algn="l"/>
              </a:tabLst>
            </a:pPr>
            <a:r>
              <a:rPr dirty="0" sz="650" spc="-50">
                <a:latin typeface="Cambria Math"/>
                <a:cs typeface="Cambria Math"/>
              </a:rPr>
              <a:t>2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50">
                <a:latin typeface="Arial MT"/>
                <a:cs typeface="Arial MT"/>
              </a:rPr>
              <a:t>2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444238" y="3122171"/>
            <a:ext cx="60325" cy="1282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650" spc="-50">
                <a:latin typeface="Arial MT"/>
                <a:cs typeface="Arial MT"/>
              </a:rPr>
              <a:t>2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110739" y="3125218"/>
            <a:ext cx="160972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483995" algn="l"/>
              </a:tabLst>
            </a:pPr>
            <a:r>
              <a:rPr dirty="0" sz="1000">
                <a:latin typeface="Cambria Math"/>
                <a:cs typeface="Cambria Math"/>
              </a:rPr>
              <a:t>∫</a:t>
            </a:r>
            <a:r>
              <a:rPr dirty="0" sz="1000" spc="370">
                <a:latin typeface="Times New Roman"/>
                <a:cs typeface="Times New Roman"/>
              </a:rPr>
              <a:t> </a:t>
            </a:r>
            <a:r>
              <a:rPr dirty="0" baseline="2777" sz="1500">
                <a:latin typeface="Cambria Math"/>
                <a:cs typeface="Cambria Math"/>
              </a:rPr>
              <a:t>𝑖</a:t>
            </a:r>
            <a:r>
              <a:rPr dirty="0" baseline="2777" sz="1500" spc="165">
                <a:latin typeface="Times New Roman"/>
                <a:cs typeface="Times New Roman"/>
              </a:rPr>
              <a:t> </a:t>
            </a:r>
            <a:r>
              <a:rPr dirty="0" baseline="2777" sz="1500">
                <a:latin typeface="Cambria Math"/>
                <a:cs typeface="Cambria Math"/>
              </a:rPr>
              <a:t>𝑑𝑡</a:t>
            </a:r>
            <a:r>
              <a:rPr dirty="0" baseline="2777" sz="1500" spc="7">
                <a:latin typeface="Times New Roman"/>
                <a:cs typeface="Times New Roman"/>
              </a:rPr>
              <a:t> </a:t>
            </a:r>
            <a:r>
              <a:rPr dirty="0" baseline="2777" sz="1500">
                <a:latin typeface="Calibri"/>
                <a:cs typeface="Calibri"/>
              </a:rPr>
              <a:t>=</a:t>
            </a:r>
            <a:r>
              <a:rPr dirty="0" baseline="2777" sz="1500" spc="-44">
                <a:latin typeface="Times New Roman"/>
                <a:cs typeface="Times New Roman"/>
              </a:rPr>
              <a:t> </a:t>
            </a:r>
            <a:r>
              <a:rPr dirty="0" baseline="2777" sz="1500">
                <a:latin typeface="Calibri"/>
                <a:cs typeface="Calibri"/>
              </a:rPr>
              <a:t>I”</a:t>
            </a:r>
            <a:r>
              <a:rPr dirty="0" baseline="2777" sz="1500" spc="667">
                <a:latin typeface="Times New Roman"/>
                <a:cs typeface="Times New Roman"/>
              </a:rPr>
              <a:t> </a:t>
            </a:r>
            <a:r>
              <a:rPr dirty="0" baseline="2777" sz="1500">
                <a:latin typeface="Arial MT"/>
                <a:cs typeface="Arial MT"/>
              </a:rPr>
              <a:t>∙(m+n)</a:t>
            </a:r>
            <a:r>
              <a:rPr dirty="0" baseline="2777" sz="1500" spc="-60">
                <a:latin typeface="Arial MT"/>
                <a:cs typeface="Arial MT"/>
              </a:rPr>
              <a:t> </a:t>
            </a:r>
            <a:r>
              <a:rPr dirty="0" baseline="2777" sz="1500">
                <a:latin typeface="Arial MT"/>
                <a:cs typeface="Arial MT"/>
              </a:rPr>
              <a:t>∙T</a:t>
            </a:r>
            <a:r>
              <a:rPr dirty="0" baseline="2777" sz="1500" spc="89">
                <a:latin typeface="Arial MT"/>
                <a:cs typeface="Arial MT"/>
              </a:rPr>
              <a:t> </a:t>
            </a:r>
            <a:r>
              <a:rPr dirty="0" baseline="2777" sz="1500" spc="-37">
                <a:latin typeface="Arial MT"/>
                <a:cs typeface="Arial MT"/>
              </a:rPr>
              <a:t>=I</a:t>
            </a:r>
            <a:r>
              <a:rPr dirty="0" baseline="2777" sz="1500">
                <a:latin typeface="Arial MT"/>
                <a:cs typeface="Arial MT"/>
              </a:rPr>
              <a:t>	</a:t>
            </a:r>
            <a:r>
              <a:rPr dirty="0" baseline="2777" sz="1500" spc="-37">
                <a:latin typeface="Arial MT"/>
                <a:cs typeface="Arial MT"/>
              </a:rPr>
              <a:t>∙T</a:t>
            </a:r>
            <a:endParaRPr baseline="2777" sz="15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293362" y="3190750"/>
            <a:ext cx="471805" cy="1282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  <a:tabLst>
                <a:tab pos="197485" algn="l"/>
                <a:tab pos="415925" algn="l"/>
              </a:tabLst>
            </a:pPr>
            <a:r>
              <a:rPr dirty="0" sz="650" spc="-50">
                <a:latin typeface="Arial MT"/>
                <a:cs typeface="Arial MT"/>
              </a:rPr>
              <a:t>k</a:t>
            </a:r>
            <a:r>
              <a:rPr dirty="0" sz="650">
                <a:latin typeface="Arial MT"/>
                <a:cs typeface="Arial MT"/>
              </a:rPr>
              <a:t>	</a:t>
            </a:r>
            <a:r>
              <a:rPr dirty="0" sz="650" spc="-25">
                <a:latin typeface="Arial MT"/>
                <a:cs typeface="Arial MT"/>
              </a:rPr>
              <a:t>th</a:t>
            </a:r>
            <a:r>
              <a:rPr dirty="0" sz="650">
                <a:latin typeface="Arial MT"/>
                <a:cs typeface="Arial MT"/>
              </a:rPr>
              <a:t>	</a:t>
            </a:r>
            <a:r>
              <a:rPr dirty="0" sz="650" spc="-50">
                <a:latin typeface="Arial MT"/>
                <a:cs typeface="Arial MT"/>
              </a:rPr>
              <a:t>k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110739" y="3538222"/>
            <a:ext cx="514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Calibri"/>
                <a:cs typeface="Calibri"/>
              </a:rPr>
              <a:t>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148839" y="3625090"/>
            <a:ext cx="1981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th</a:t>
            </a:r>
            <a:r>
              <a:rPr dirty="0" sz="800" spc="155">
                <a:latin typeface="Times New Roman"/>
                <a:cs typeface="Times New Roman"/>
              </a:rPr>
              <a:t> </a:t>
            </a:r>
            <a:r>
              <a:rPr dirty="0" sz="800" spc="-50">
                <a:latin typeface="Calibri"/>
                <a:cs typeface="Calibri"/>
              </a:rPr>
              <a:t>=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2403347" y="3445759"/>
            <a:ext cx="509270" cy="340360"/>
          </a:xfrm>
          <a:custGeom>
            <a:avLst/>
            <a:gdLst/>
            <a:ahLst/>
            <a:cxnLst/>
            <a:rect l="l" t="t" r="r" b="b"/>
            <a:pathLst>
              <a:path w="509269" h="340360">
                <a:moveTo>
                  <a:pt x="509015" y="0"/>
                </a:moveTo>
                <a:lnTo>
                  <a:pt x="94487" y="0"/>
                </a:lnTo>
                <a:lnTo>
                  <a:pt x="62483" y="312419"/>
                </a:lnTo>
                <a:lnTo>
                  <a:pt x="25907" y="243839"/>
                </a:lnTo>
                <a:lnTo>
                  <a:pt x="0" y="257555"/>
                </a:lnTo>
                <a:lnTo>
                  <a:pt x="3047" y="262127"/>
                </a:lnTo>
                <a:lnTo>
                  <a:pt x="16763" y="254507"/>
                </a:lnTo>
                <a:lnTo>
                  <a:pt x="62483" y="339851"/>
                </a:lnTo>
                <a:lnTo>
                  <a:pt x="68579" y="339851"/>
                </a:lnTo>
                <a:lnTo>
                  <a:pt x="102107" y="9143"/>
                </a:lnTo>
                <a:lnTo>
                  <a:pt x="111251" y="9143"/>
                </a:lnTo>
                <a:lnTo>
                  <a:pt x="111251" y="10667"/>
                </a:lnTo>
                <a:lnTo>
                  <a:pt x="509015" y="10667"/>
                </a:lnTo>
                <a:lnTo>
                  <a:pt x="5090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2516122" y="3478786"/>
            <a:ext cx="78105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50">
                <a:latin typeface="Cambria Math"/>
                <a:cs typeface="Cambria Math"/>
              </a:rPr>
              <a:t>∫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682746" y="3474215"/>
            <a:ext cx="26670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dirty="0" sz="850" spc="-20">
                <a:latin typeface="Cambria Math"/>
                <a:cs typeface="Cambria Math"/>
              </a:rPr>
              <a:t>𝑖</a:t>
            </a:r>
            <a:r>
              <a:rPr dirty="0" baseline="35353" sz="825" spc="-30">
                <a:latin typeface="Cambria Math"/>
                <a:cs typeface="Cambria Math"/>
              </a:rPr>
              <a:t>2</a:t>
            </a:r>
            <a:r>
              <a:rPr dirty="0" sz="850" spc="-20">
                <a:latin typeface="Cambria Math"/>
                <a:cs typeface="Cambria Math"/>
              </a:rPr>
              <a:t>𝑑𝑡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556255" y="3425446"/>
            <a:ext cx="16573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dirty="0" sz="700" spc="45">
                <a:latin typeface="Cambria Math"/>
                <a:cs typeface="Cambria Math"/>
              </a:rPr>
              <a:t>𝑇</a:t>
            </a:r>
            <a:r>
              <a:rPr dirty="0" baseline="-37037" sz="675" spc="67">
                <a:latin typeface="Cambria Math"/>
                <a:cs typeface="Cambria Math"/>
              </a:rPr>
              <a:t>k</a:t>
            </a:r>
            <a:endParaRPr baseline="-37037" sz="675">
              <a:latin typeface="Cambria Math"/>
              <a:cs typeface="Cambria Math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558794" y="3538222"/>
            <a:ext cx="67310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700" spc="-50">
                <a:latin typeface="Cambria Math"/>
                <a:cs typeface="Cambria Math"/>
              </a:rPr>
              <a:t>0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656330" y="3655570"/>
            <a:ext cx="8128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50">
                <a:latin typeface="Cambria Math"/>
                <a:cs typeface="Cambria Math"/>
              </a:rPr>
              <a:t>𝑇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724911" y="3728722"/>
            <a:ext cx="58419" cy="1155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550" spc="15">
                <a:latin typeface="Cambria Math"/>
                <a:cs typeface="Cambria Math"/>
              </a:rPr>
              <a:t>k</a:t>
            </a:r>
            <a:endParaRPr sz="550">
              <a:latin typeface="Cambria Math"/>
              <a:cs typeface="Cambria Math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2514600" y="3654547"/>
            <a:ext cx="398145" cy="10795"/>
          </a:xfrm>
          <a:custGeom>
            <a:avLst/>
            <a:gdLst/>
            <a:ahLst/>
            <a:cxnLst/>
            <a:rect l="l" t="t" r="r" b="b"/>
            <a:pathLst>
              <a:path w="398144" h="10795">
                <a:moveTo>
                  <a:pt x="397763" y="0"/>
                </a:moveTo>
                <a:lnTo>
                  <a:pt x="0" y="0"/>
                </a:lnTo>
                <a:lnTo>
                  <a:pt x="0" y="10667"/>
                </a:lnTo>
                <a:lnTo>
                  <a:pt x="397763" y="10667"/>
                </a:lnTo>
                <a:lnTo>
                  <a:pt x="3977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2110739" y="3884170"/>
            <a:ext cx="1346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Calibri"/>
                <a:cs typeface="Calibri"/>
              </a:rPr>
              <a:t>m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alibri"/>
                <a:cs typeface="Calibri"/>
              </a:rPr>
              <a:t>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567879" y="3884170"/>
            <a:ext cx="26790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Contribución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alibri"/>
                <a:cs typeface="Calibri"/>
              </a:rPr>
              <a:t>térmica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alibri"/>
                <a:cs typeface="Calibri"/>
              </a:rPr>
              <a:t>componente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alibri"/>
                <a:cs typeface="Calibri"/>
              </a:rPr>
              <a:t>DC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alibri"/>
                <a:cs typeface="Calibri"/>
              </a:rPr>
              <a:t>Contribución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alibri"/>
                <a:cs typeface="Calibri"/>
              </a:rPr>
              <a:t>térmica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alibri"/>
                <a:cs typeface="Calibri"/>
              </a:rPr>
              <a:t>componente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alibri"/>
                <a:cs typeface="Calibri"/>
              </a:rPr>
              <a:t>AC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085339" y="1553975"/>
            <a:ext cx="3294379" cy="1559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33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Otras</a:t>
            </a:r>
            <a:r>
              <a:rPr dirty="0" sz="1800" spc="-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magnitudes</a:t>
            </a:r>
            <a:r>
              <a:rPr dirty="0" sz="1800" spc="-8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importantes</a:t>
            </a:r>
            <a:endParaRPr sz="1800">
              <a:latin typeface="Calibri"/>
              <a:cs typeface="Calibri"/>
            </a:endParaRPr>
          </a:p>
          <a:p>
            <a:pPr marL="25400">
              <a:lnSpc>
                <a:spcPts val="1180"/>
              </a:lnSpc>
              <a:spcBef>
                <a:spcPts val="1520"/>
              </a:spcBef>
            </a:pPr>
            <a:r>
              <a:rPr dirty="0" sz="1000" b="1">
                <a:latin typeface="Arial"/>
                <a:cs typeface="Arial"/>
              </a:rPr>
              <a:t>Corriente</a:t>
            </a:r>
            <a:r>
              <a:rPr dirty="0" sz="1000" spc="-4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3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interrupción</a:t>
            </a:r>
            <a:r>
              <a:rPr dirty="0" sz="1000" spc="-35" b="1">
                <a:latin typeface="Arial"/>
                <a:cs typeface="Arial"/>
              </a:rPr>
              <a:t> </a:t>
            </a:r>
            <a:r>
              <a:rPr dirty="0" sz="1000" spc="-25" b="1">
                <a:latin typeface="Arial"/>
                <a:cs typeface="Arial"/>
              </a:rPr>
              <a:t>I</a:t>
            </a:r>
            <a:r>
              <a:rPr dirty="0" baseline="-21367" sz="975" spc="-37" b="1">
                <a:latin typeface="Arial"/>
                <a:cs typeface="Arial"/>
              </a:rPr>
              <a:t>b</a:t>
            </a:r>
            <a:endParaRPr baseline="-21367" sz="975">
              <a:latin typeface="Arial"/>
              <a:cs typeface="Arial"/>
            </a:endParaRPr>
          </a:p>
          <a:p>
            <a:pPr marL="25400">
              <a:lnSpc>
                <a:spcPts val="1180"/>
              </a:lnSpc>
            </a:pPr>
            <a:r>
              <a:rPr dirty="0" sz="1000">
                <a:latin typeface="Calibri"/>
                <a:cs typeface="Calibri"/>
              </a:rPr>
              <a:t>(no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discutida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aquí,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>
                <a:latin typeface="Calibri"/>
                <a:cs typeface="Calibri"/>
              </a:rPr>
              <a:t>ver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IEC-60909)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0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</a:pPr>
            <a:r>
              <a:rPr dirty="0" sz="1000" b="1">
                <a:latin typeface="Arial"/>
                <a:cs typeface="Arial"/>
              </a:rPr>
              <a:t>Corriente</a:t>
            </a:r>
            <a:r>
              <a:rPr dirty="0" sz="1000" spc="-1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10" b="1">
                <a:latin typeface="Arial"/>
                <a:cs typeface="Arial"/>
              </a:rPr>
              <a:t> Cortocircuito</a:t>
            </a:r>
            <a:r>
              <a:rPr dirty="0" sz="1000" spc="-2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1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estado</a:t>
            </a:r>
            <a:r>
              <a:rPr dirty="0" sz="1000" spc="-1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estacionario</a:t>
            </a:r>
            <a:r>
              <a:rPr dirty="0" sz="1000" spc="5" b="1">
                <a:latin typeface="Arial"/>
                <a:cs typeface="Arial"/>
              </a:rPr>
              <a:t> </a:t>
            </a:r>
            <a:r>
              <a:rPr dirty="0" sz="1000" spc="-25" b="1">
                <a:latin typeface="Arial"/>
                <a:cs typeface="Arial"/>
              </a:rPr>
              <a:t>I</a:t>
            </a:r>
            <a:r>
              <a:rPr dirty="0" baseline="-21367" sz="975" spc="-37" b="1">
                <a:latin typeface="Arial"/>
                <a:cs typeface="Arial"/>
              </a:rPr>
              <a:t>k</a:t>
            </a:r>
            <a:endParaRPr baseline="-21367" sz="975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dirty="0" sz="1000">
                <a:latin typeface="Arial MT"/>
                <a:cs typeface="Arial MT"/>
              </a:rPr>
              <a:t>(no</a:t>
            </a:r>
            <a:r>
              <a:rPr dirty="0" sz="1000" spc="-3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discutida</a:t>
            </a:r>
            <a:r>
              <a:rPr dirty="0" sz="1000" spc="-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aquí,</a:t>
            </a:r>
            <a:r>
              <a:rPr dirty="0" sz="1000" spc="-1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ver</a:t>
            </a:r>
            <a:r>
              <a:rPr dirty="0" sz="1000" spc="-15">
                <a:latin typeface="Arial MT"/>
                <a:cs typeface="Arial MT"/>
              </a:rPr>
              <a:t> </a:t>
            </a:r>
            <a:r>
              <a:rPr dirty="0" sz="1000" spc="-10">
                <a:latin typeface="Arial MT"/>
                <a:cs typeface="Arial MT"/>
              </a:rPr>
              <a:t>IEC-60909)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 MT"/>
              <a:cs typeface="Arial MT"/>
            </a:endParaRPr>
          </a:p>
          <a:p>
            <a:pPr marL="25400">
              <a:lnSpc>
                <a:spcPct val="100000"/>
              </a:lnSpc>
            </a:pPr>
            <a:r>
              <a:rPr dirty="0" sz="1000" b="1">
                <a:latin typeface="Arial"/>
                <a:cs typeface="Arial"/>
              </a:rPr>
              <a:t>Corriente</a:t>
            </a:r>
            <a:r>
              <a:rPr dirty="0" sz="1000" spc="-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5" b="1">
                <a:latin typeface="Arial"/>
                <a:cs typeface="Arial"/>
              </a:rPr>
              <a:t> </a:t>
            </a:r>
            <a:r>
              <a:rPr dirty="0" sz="1000" spc="-10" b="1">
                <a:latin typeface="Arial"/>
                <a:cs typeface="Arial"/>
              </a:rPr>
              <a:t>Cortocircuito</a:t>
            </a:r>
            <a:r>
              <a:rPr dirty="0" sz="1000" spc="-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térmica</a:t>
            </a:r>
            <a:r>
              <a:rPr dirty="0" sz="1000" spc="-5" b="1">
                <a:latin typeface="Arial"/>
                <a:cs typeface="Arial"/>
              </a:rPr>
              <a:t> </a:t>
            </a:r>
            <a:r>
              <a:rPr dirty="0" sz="1000" spc="-25" b="1">
                <a:latin typeface="Arial"/>
                <a:cs typeface="Arial"/>
              </a:rPr>
              <a:t>I</a:t>
            </a:r>
            <a:r>
              <a:rPr dirty="0" baseline="-21367" sz="975" spc="-37" b="1">
                <a:latin typeface="Arial"/>
                <a:cs typeface="Arial"/>
              </a:rPr>
              <a:t>th</a:t>
            </a:r>
            <a:endParaRPr baseline="-21367" sz="975">
              <a:latin typeface="Arial"/>
              <a:cs typeface="Arial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1498091" y="1411219"/>
            <a:ext cx="4558665" cy="3415665"/>
          </a:xfrm>
          <a:custGeom>
            <a:avLst/>
            <a:gdLst/>
            <a:ahLst/>
            <a:cxnLst/>
            <a:rect l="l" t="t" r="r" b="b"/>
            <a:pathLst>
              <a:path w="4558665" h="3415665">
                <a:moveTo>
                  <a:pt x="0" y="3415283"/>
                </a:moveTo>
                <a:lnTo>
                  <a:pt x="4558283" y="3415283"/>
                </a:lnTo>
                <a:lnTo>
                  <a:pt x="4558283" y="0"/>
                </a:lnTo>
                <a:lnTo>
                  <a:pt x="0" y="0"/>
                </a:lnTo>
                <a:lnTo>
                  <a:pt x="0" y="3415283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3" name="object 23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24" name="object 2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3342132" y="6452610"/>
              <a:ext cx="2604770" cy="2693035"/>
            </a:xfrm>
            <a:custGeom>
              <a:avLst/>
              <a:gdLst/>
              <a:ahLst/>
              <a:cxnLst/>
              <a:rect l="l" t="t" r="r" b="b"/>
              <a:pathLst>
                <a:path w="2604770" h="2693034">
                  <a:moveTo>
                    <a:pt x="2604516" y="0"/>
                  </a:moveTo>
                  <a:lnTo>
                    <a:pt x="0" y="0"/>
                  </a:lnTo>
                  <a:lnTo>
                    <a:pt x="0" y="2692908"/>
                  </a:lnTo>
                  <a:lnTo>
                    <a:pt x="2604516" y="2692908"/>
                  </a:lnTo>
                  <a:lnTo>
                    <a:pt x="2604516" y="2691384"/>
                  </a:lnTo>
                  <a:lnTo>
                    <a:pt x="4572" y="2691384"/>
                  </a:lnTo>
                  <a:lnTo>
                    <a:pt x="1524" y="2688336"/>
                  </a:lnTo>
                  <a:lnTo>
                    <a:pt x="4572" y="2688336"/>
                  </a:lnTo>
                  <a:lnTo>
                    <a:pt x="4572" y="4572"/>
                  </a:lnTo>
                  <a:lnTo>
                    <a:pt x="1524" y="4572"/>
                  </a:lnTo>
                  <a:lnTo>
                    <a:pt x="4572" y="3048"/>
                  </a:lnTo>
                  <a:lnTo>
                    <a:pt x="2604516" y="3048"/>
                  </a:lnTo>
                  <a:lnTo>
                    <a:pt x="2604516" y="0"/>
                  </a:lnTo>
                  <a:close/>
                </a:path>
                <a:path w="2604770" h="2693034">
                  <a:moveTo>
                    <a:pt x="4572" y="2688336"/>
                  </a:moveTo>
                  <a:lnTo>
                    <a:pt x="1524" y="2688336"/>
                  </a:lnTo>
                  <a:lnTo>
                    <a:pt x="4572" y="2691384"/>
                  </a:lnTo>
                  <a:lnTo>
                    <a:pt x="4572" y="2688336"/>
                  </a:lnTo>
                  <a:close/>
                </a:path>
                <a:path w="2604770" h="2693034">
                  <a:moveTo>
                    <a:pt x="2599944" y="2688336"/>
                  </a:moveTo>
                  <a:lnTo>
                    <a:pt x="4572" y="2688336"/>
                  </a:lnTo>
                  <a:lnTo>
                    <a:pt x="4572" y="2691384"/>
                  </a:lnTo>
                  <a:lnTo>
                    <a:pt x="2599944" y="2691384"/>
                  </a:lnTo>
                  <a:lnTo>
                    <a:pt x="2599944" y="2688336"/>
                  </a:lnTo>
                  <a:close/>
                </a:path>
                <a:path w="2604770" h="2693034">
                  <a:moveTo>
                    <a:pt x="2599944" y="3048"/>
                  </a:moveTo>
                  <a:lnTo>
                    <a:pt x="2599944" y="2691384"/>
                  </a:lnTo>
                  <a:lnTo>
                    <a:pt x="2601468" y="2688336"/>
                  </a:lnTo>
                  <a:lnTo>
                    <a:pt x="2604516" y="2688336"/>
                  </a:lnTo>
                  <a:lnTo>
                    <a:pt x="2604516" y="4572"/>
                  </a:lnTo>
                  <a:lnTo>
                    <a:pt x="2601468" y="4572"/>
                  </a:lnTo>
                  <a:lnTo>
                    <a:pt x="2599944" y="3048"/>
                  </a:lnTo>
                  <a:close/>
                </a:path>
                <a:path w="2604770" h="2693034">
                  <a:moveTo>
                    <a:pt x="2604516" y="2688336"/>
                  </a:moveTo>
                  <a:lnTo>
                    <a:pt x="2601468" y="2688336"/>
                  </a:lnTo>
                  <a:lnTo>
                    <a:pt x="2599944" y="2691384"/>
                  </a:lnTo>
                  <a:lnTo>
                    <a:pt x="2604516" y="2691384"/>
                  </a:lnTo>
                  <a:lnTo>
                    <a:pt x="2604516" y="2688336"/>
                  </a:lnTo>
                  <a:close/>
                </a:path>
                <a:path w="2604770" h="2693034">
                  <a:moveTo>
                    <a:pt x="4572" y="3048"/>
                  </a:moveTo>
                  <a:lnTo>
                    <a:pt x="1524" y="4572"/>
                  </a:lnTo>
                  <a:lnTo>
                    <a:pt x="4572" y="4572"/>
                  </a:lnTo>
                  <a:lnTo>
                    <a:pt x="4572" y="3048"/>
                  </a:lnTo>
                  <a:close/>
                </a:path>
                <a:path w="2604770" h="2693034">
                  <a:moveTo>
                    <a:pt x="2599944" y="3048"/>
                  </a:moveTo>
                  <a:lnTo>
                    <a:pt x="4572" y="3048"/>
                  </a:lnTo>
                  <a:lnTo>
                    <a:pt x="4572" y="4572"/>
                  </a:lnTo>
                  <a:lnTo>
                    <a:pt x="2599944" y="4572"/>
                  </a:lnTo>
                  <a:lnTo>
                    <a:pt x="2599944" y="3048"/>
                  </a:lnTo>
                  <a:close/>
                </a:path>
                <a:path w="2604770" h="2693034">
                  <a:moveTo>
                    <a:pt x="2604516" y="3048"/>
                  </a:moveTo>
                  <a:lnTo>
                    <a:pt x="2599944" y="3048"/>
                  </a:lnTo>
                  <a:lnTo>
                    <a:pt x="2601468" y="4572"/>
                  </a:lnTo>
                  <a:lnTo>
                    <a:pt x="2604516" y="4572"/>
                  </a:lnTo>
                  <a:lnTo>
                    <a:pt x="2604516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79375" rIns="0" bIns="0" rtlCol="0" vert="horz">
            <a:spAutoFit/>
          </a:bodyPr>
          <a:lstStyle/>
          <a:p>
            <a:pPr algn="ctr" marL="73660">
              <a:lnSpc>
                <a:spcPct val="100000"/>
              </a:lnSpc>
              <a:spcBef>
                <a:spcPts val="625"/>
              </a:spcBef>
            </a:pP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Ejemplo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800">
              <a:latin typeface="Calibri"/>
              <a:cs typeface="Calibri"/>
            </a:endParaRPr>
          </a:p>
          <a:p>
            <a:pPr marL="729615" marR="3095625">
              <a:lnSpc>
                <a:spcPct val="100000"/>
              </a:lnSpc>
            </a:pPr>
            <a:r>
              <a:rPr dirty="0" sz="1000" spc="-10" b="1">
                <a:solidFill>
                  <a:srgbClr val="C00000"/>
                </a:solidFill>
                <a:latin typeface="Arial"/>
                <a:cs typeface="Arial"/>
              </a:rPr>
              <a:t>Ejemplo: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Puesta</a:t>
            </a:r>
            <a:r>
              <a:rPr dirty="0" sz="10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spc="-50" b="1">
                <a:solidFill>
                  <a:srgbClr val="C00000"/>
                </a:solidFill>
                <a:latin typeface="Arial"/>
                <a:cs typeface="Arial"/>
              </a:rPr>
              <a:t>a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tierra</a:t>
            </a:r>
            <a:r>
              <a:rPr dirty="0" sz="1000" spc="-25" b="1">
                <a:solidFill>
                  <a:srgbClr val="C00000"/>
                </a:solidFill>
                <a:latin typeface="Arial"/>
                <a:cs typeface="Arial"/>
              </a:rPr>
              <a:t> de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redes</a:t>
            </a:r>
            <a:r>
              <a:rPr dirty="0" sz="1000" spc="-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C00000"/>
                </a:solidFill>
                <a:latin typeface="Arial"/>
                <a:cs typeface="Arial"/>
              </a:rPr>
              <a:t>de </a:t>
            </a:r>
            <a:r>
              <a:rPr dirty="0" sz="1000" spc="-10" b="1">
                <a:solidFill>
                  <a:srgbClr val="C00000"/>
                </a:solidFill>
                <a:latin typeface="Arial"/>
                <a:cs typeface="Arial"/>
              </a:rPr>
              <a:t>distribución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1995" y="1405123"/>
            <a:ext cx="4572000" cy="3429000"/>
            <a:chOff x="1491995" y="1405123"/>
            <a:chExt cx="4572000" cy="3429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1995" y="1405123"/>
              <a:ext cx="4571999" cy="3428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901952" y="2452110"/>
              <a:ext cx="4142740" cy="1897380"/>
            </a:xfrm>
            <a:custGeom>
              <a:avLst/>
              <a:gdLst/>
              <a:ahLst/>
              <a:cxnLst/>
              <a:rect l="l" t="t" r="r" b="b"/>
              <a:pathLst>
                <a:path w="4142740" h="1897379">
                  <a:moveTo>
                    <a:pt x="4142232" y="0"/>
                  </a:moveTo>
                  <a:lnTo>
                    <a:pt x="0" y="0"/>
                  </a:lnTo>
                  <a:lnTo>
                    <a:pt x="0" y="1897380"/>
                  </a:lnTo>
                  <a:lnTo>
                    <a:pt x="4142232" y="1897380"/>
                  </a:lnTo>
                  <a:lnTo>
                    <a:pt x="4142232" y="1894332"/>
                  </a:lnTo>
                  <a:lnTo>
                    <a:pt x="4572" y="1894332"/>
                  </a:lnTo>
                  <a:lnTo>
                    <a:pt x="1524" y="1892808"/>
                  </a:lnTo>
                  <a:lnTo>
                    <a:pt x="4572" y="1892808"/>
                  </a:lnTo>
                  <a:lnTo>
                    <a:pt x="4572" y="4572"/>
                  </a:lnTo>
                  <a:lnTo>
                    <a:pt x="1524" y="4572"/>
                  </a:lnTo>
                  <a:lnTo>
                    <a:pt x="4572" y="1524"/>
                  </a:lnTo>
                  <a:lnTo>
                    <a:pt x="4142232" y="1524"/>
                  </a:lnTo>
                  <a:lnTo>
                    <a:pt x="4142232" y="0"/>
                  </a:lnTo>
                  <a:close/>
                </a:path>
                <a:path w="4142740" h="1897379">
                  <a:moveTo>
                    <a:pt x="4572" y="1892808"/>
                  </a:moveTo>
                  <a:lnTo>
                    <a:pt x="1524" y="1892808"/>
                  </a:lnTo>
                  <a:lnTo>
                    <a:pt x="4572" y="1894332"/>
                  </a:lnTo>
                  <a:lnTo>
                    <a:pt x="4572" y="1892808"/>
                  </a:lnTo>
                  <a:close/>
                </a:path>
                <a:path w="4142740" h="1897379">
                  <a:moveTo>
                    <a:pt x="4137660" y="1892808"/>
                  </a:moveTo>
                  <a:lnTo>
                    <a:pt x="4572" y="1892808"/>
                  </a:lnTo>
                  <a:lnTo>
                    <a:pt x="4572" y="1894332"/>
                  </a:lnTo>
                  <a:lnTo>
                    <a:pt x="4137660" y="1894332"/>
                  </a:lnTo>
                  <a:lnTo>
                    <a:pt x="4137660" y="1892808"/>
                  </a:lnTo>
                  <a:close/>
                </a:path>
                <a:path w="4142740" h="1897379">
                  <a:moveTo>
                    <a:pt x="4137660" y="1524"/>
                  </a:moveTo>
                  <a:lnTo>
                    <a:pt x="4137660" y="1894332"/>
                  </a:lnTo>
                  <a:lnTo>
                    <a:pt x="4139184" y="1892808"/>
                  </a:lnTo>
                  <a:lnTo>
                    <a:pt x="4142232" y="1892808"/>
                  </a:lnTo>
                  <a:lnTo>
                    <a:pt x="4142232" y="4572"/>
                  </a:lnTo>
                  <a:lnTo>
                    <a:pt x="4139184" y="4572"/>
                  </a:lnTo>
                  <a:lnTo>
                    <a:pt x="4137660" y="1524"/>
                  </a:lnTo>
                  <a:close/>
                </a:path>
                <a:path w="4142740" h="1897379">
                  <a:moveTo>
                    <a:pt x="4142232" y="1892808"/>
                  </a:moveTo>
                  <a:lnTo>
                    <a:pt x="4139184" y="1892808"/>
                  </a:lnTo>
                  <a:lnTo>
                    <a:pt x="4137660" y="1894332"/>
                  </a:lnTo>
                  <a:lnTo>
                    <a:pt x="4142232" y="1894332"/>
                  </a:lnTo>
                  <a:lnTo>
                    <a:pt x="4142232" y="1892808"/>
                  </a:lnTo>
                  <a:close/>
                </a:path>
                <a:path w="4142740" h="1897379">
                  <a:moveTo>
                    <a:pt x="4572" y="1524"/>
                  </a:moveTo>
                  <a:lnTo>
                    <a:pt x="1524" y="4572"/>
                  </a:lnTo>
                  <a:lnTo>
                    <a:pt x="4572" y="4572"/>
                  </a:lnTo>
                  <a:lnTo>
                    <a:pt x="4572" y="1524"/>
                  </a:lnTo>
                  <a:close/>
                </a:path>
                <a:path w="4142740" h="1897379">
                  <a:moveTo>
                    <a:pt x="4137660" y="1524"/>
                  </a:moveTo>
                  <a:lnTo>
                    <a:pt x="4572" y="1524"/>
                  </a:lnTo>
                  <a:lnTo>
                    <a:pt x="4572" y="4572"/>
                  </a:lnTo>
                  <a:lnTo>
                    <a:pt x="4137660" y="4572"/>
                  </a:lnTo>
                  <a:lnTo>
                    <a:pt x="4137660" y="1524"/>
                  </a:lnTo>
                  <a:close/>
                </a:path>
                <a:path w="4142740" h="1897379">
                  <a:moveTo>
                    <a:pt x="4142232" y="1524"/>
                  </a:moveTo>
                  <a:lnTo>
                    <a:pt x="4137660" y="1524"/>
                  </a:lnTo>
                  <a:lnTo>
                    <a:pt x="4139184" y="4572"/>
                  </a:lnTo>
                  <a:lnTo>
                    <a:pt x="4142232" y="4572"/>
                  </a:lnTo>
                  <a:lnTo>
                    <a:pt x="4142232" y="152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2229611" y="1477775"/>
            <a:ext cx="31807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Centro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6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estrella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rígido</a:t>
            </a:r>
            <a:r>
              <a:rPr dirty="0" sz="1800" spc="-6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y</a:t>
            </a:r>
            <a:r>
              <a:rPr dirty="0" sz="18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aislado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228087" y="2056895"/>
            <a:ext cx="147066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Centro</a:t>
            </a:r>
            <a:r>
              <a:rPr dirty="0" sz="1000" spc="-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de</a:t>
            </a:r>
            <a:r>
              <a:rPr dirty="0" sz="1000" spc="-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estrella</a:t>
            </a:r>
            <a:r>
              <a:rPr dirty="0" sz="1000" spc="-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C00000"/>
                </a:solidFill>
                <a:latin typeface="Arial"/>
                <a:cs typeface="Arial"/>
              </a:rPr>
              <a:t>rígido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1000" spc="-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C00000"/>
                </a:solidFill>
                <a:latin typeface="Arial"/>
                <a:cs typeface="Arial"/>
              </a:rPr>
              <a:t>tierra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56530" y="2053847"/>
            <a:ext cx="155511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Centro</a:t>
            </a:r>
            <a:r>
              <a:rPr dirty="0" sz="1000" spc="-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de</a:t>
            </a:r>
            <a:r>
              <a:rPr dirty="0" sz="1000" spc="-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C00000"/>
                </a:solidFill>
                <a:latin typeface="Arial"/>
                <a:cs typeface="Arial"/>
              </a:rPr>
              <a:t>estrella</a:t>
            </a:r>
            <a:r>
              <a:rPr dirty="0" sz="1000" spc="-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C00000"/>
                </a:solidFill>
                <a:latin typeface="Arial"/>
                <a:cs typeface="Arial"/>
              </a:rPr>
              <a:t>aislado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498091" y="1411219"/>
            <a:ext cx="4558665" cy="3415665"/>
          </a:xfrm>
          <a:custGeom>
            <a:avLst/>
            <a:gdLst/>
            <a:ahLst/>
            <a:cxnLst/>
            <a:rect l="l" t="t" r="r" b="b"/>
            <a:pathLst>
              <a:path w="4558665" h="3415665">
                <a:moveTo>
                  <a:pt x="0" y="3415283"/>
                </a:moveTo>
                <a:lnTo>
                  <a:pt x="4558283" y="3415283"/>
                </a:lnTo>
                <a:lnTo>
                  <a:pt x="4558283" y="0"/>
                </a:lnTo>
                <a:lnTo>
                  <a:pt x="0" y="0"/>
                </a:lnTo>
                <a:lnTo>
                  <a:pt x="0" y="3415283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1491995" y="5858254"/>
            <a:ext cx="4572000" cy="3429000"/>
            <a:chOff x="1491995" y="5858254"/>
            <a:chExt cx="4572000" cy="3429000"/>
          </a:xfrm>
        </p:grpSpPr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995" y="5858254"/>
              <a:ext cx="4571999" cy="342899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2298192" y="6595866"/>
              <a:ext cx="3209925" cy="2319655"/>
            </a:xfrm>
            <a:custGeom>
              <a:avLst/>
              <a:gdLst/>
              <a:ahLst/>
              <a:cxnLst/>
              <a:rect l="l" t="t" r="r" b="b"/>
              <a:pathLst>
                <a:path w="3209925" h="2319654">
                  <a:moveTo>
                    <a:pt x="3209544" y="0"/>
                  </a:moveTo>
                  <a:lnTo>
                    <a:pt x="0" y="0"/>
                  </a:lnTo>
                  <a:lnTo>
                    <a:pt x="0" y="2319528"/>
                  </a:lnTo>
                  <a:lnTo>
                    <a:pt x="3209544" y="2319528"/>
                  </a:lnTo>
                  <a:lnTo>
                    <a:pt x="3209544" y="2318004"/>
                  </a:lnTo>
                  <a:lnTo>
                    <a:pt x="4572" y="2318004"/>
                  </a:lnTo>
                  <a:lnTo>
                    <a:pt x="1524" y="2314956"/>
                  </a:lnTo>
                  <a:lnTo>
                    <a:pt x="4572" y="2314956"/>
                  </a:lnTo>
                  <a:lnTo>
                    <a:pt x="4572" y="6096"/>
                  </a:lnTo>
                  <a:lnTo>
                    <a:pt x="1524" y="6096"/>
                  </a:lnTo>
                  <a:lnTo>
                    <a:pt x="4572" y="3048"/>
                  </a:lnTo>
                  <a:lnTo>
                    <a:pt x="3209544" y="3048"/>
                  </a:lnTo>
                  <a:lnTo>
                    <a:pt x="3209544" y="0"/>
                  </a:lnTo>
                  <a:close/>
                </a:path>
                <a:path w="3209925" h="2319654">
                  <a:moveTo>
                    <a:pt x="4572" y="2314956"/>
                  </a:moveTo>
                  <a:lnTo>
                    <a:pt x="1524" y="2314956"/>
                  </a:lnTo>
                  <a:lnTo>
                    <a:pt x="4572" y="2318004"/>
                  </a:lnTo>
                  <a:lnTo>
                    <a:pt x="4572" y="2314956"/>
                  </a:lnTo>
                  <a:close/>
                </a:path>
                <a:path w="3209925" h="2319654">
                  <a:moveTo>
                    <a:pt x="3204972" y="2314956"/>
                  </a:moveTo>
                  <a:lnTo>
                    <a:pt x="4572" y="2314956"/>
                  </a:lnTo>
                  <a:lnTo>
                    <a:pt x="4572" y="2318004"/>
                  </a:lnTo>
                  <a:lnTo>
                    <a:pt x="3204972" y="2318004"/>
                  </a:lnTo>
                  <a:lnTo>
                    <a:pt x="3204972" y="2314956"/>
                  </a:lnTo>
                  <a:close/>
                </a:path>
                <a:path w="3209925" h="2319654">
                  <a:moveTo>
                    <a:pt x="3204972" y="3048"/>
                  </a:moveTo>
                  <a:lnTo>
                    <a:pt x="3204972" y="2318004"/>
                  </a:lnTo>
                  <a:lnTo>
                    <a:pt x="3206496" y="2314956"/>
                  </a:lnTo>
                  <a:lnTo>
                    <a:pt x="3209544" y="2314956"/>
                  </a:lnTo>
                  <a:lnTo>
                    <a:pt x="3209544" y="6096"/>
                  </a:lnTo>
                  <a:lnTo>
                    <a:pt x="3206496" y="6096"/>
                  </a:lnTo>
                  <a:lnTo>
                    <a:pt x="3204972" y="3048"/>
                  </a:lnTo>
                  <a:close/>
                </a:path>
                <a:path w="3209925" h="2319654">
                  <a:moveTo>
                    <a:pt x="3209544" y="2314956"/>
                  </a:moveTo>
                  <a:lnTo>
                    <a:pt x="3206496" y="2314956"/>
                  </a:lnTo>
                  <a:lnTo>
                    <a:pt x="3204972" y="2318004"/>
                  </a:lnTo>
                  <a:lnTo>
                    <a:pt x="3209544" y="2318004"/>
                  </a:lnTo>
                  <a:lnTo>
                    <a:pt x="3209544" y="2314956"/>
                  </a:lnTo>
                  <a:close/>
                </a:path>
                <a:path w="3209925" h="2319654">
                  <a:moveTo>
                    <a:pt x="4572" y="3048"/>
                  </a:moveTo>
                  <a:lnTo>
                    <a:pt x="1524" y="6096"/>
                  </a:lnTo>
                  <a:lnTo>
                    <a:pt x="4572" y="6096"/>
                  </a:lnTo>
                  <a:lnTo>
                    <a:pt x="4572" y="3048"/>
                  </a:lnTo>
                  <a:close/>
                </a:path>
                <a:path w="3209925" h="2319654">
                  <a:moveTo>
                    <a:pt x="3204972" y="3048"/>
                  </a:moveTo>
                  <a:lnTo>
                    <a:pt x="4572" y="3048"/>
                  </a:lnTo>
                  <a:lnTo>
                    <a:pt x="4572" y="6096"/>
                  </a:lnTo>
                  <a:lnTo>
                    <a:pt x="3204972" y="6096"/>
                  </a:lnTo>
                  <a:lnTo>
                    <a:pt x="3204972" y="3048"/>
                  </a:lnTo>
                  <a:close/>
                </a:path>
                <a:path w="3209925" h="2319654">
                  <a:moveTo>
                    <a:pt x="3209544" y="3048"/>
                  </a:moveTo>
                  <a:lnTo>
                    <a:pt x="3204972" y="3048"/>
                  </a:lnTo>
                  <a:lnTo>
                    <a:pt x="3206496" y="6096"/>
                  </a:lnTo>
                  <a:lnTo>
                    <a:pt x="3209544" y="6096"/>
                  </a:lnTo>
                  <a:lnTo>
                    <a:pt x="3209544" y="30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498091" y="5864350"/>
            <a:ext cx="4558665" cy="341566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wrap="square" lIns="0" tIns="79375" rIns="0" bIns="0" rtlCol="0" vert="horz">
            <a:spAutoFit/>
          </a:bodyPr>
          <a:lstStyle/>
          <a:p>
            <a:pPr algn="ctr" marL="73660">
              <a:lnSpc>
                <a:spcPct val="100000"/>
              </a:lnSpc>
              <a:spcBef>
                <a:spcPts val="625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Centro</a:t>
            </a:r>
            <a:r>
              <a:rPr dirty="0" sz="1800" spc="-8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dirty="0" sz="1800" spc="-8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estrella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compensado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3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Fernando</dc:creator>
  <dc:title>PF3_Cortocircuitos_impresion</dc:title>
  <dcterms:created xsi:type="dcterms:W3CDTF">2025-05-08T01:03:57Z</dcterms:created>
  <dcterms:modified xsi:type="dcterms:W3CDTF">2025-05-08T01:03:57Z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2015-02-25T00:00:00Z</vt:filetime>
  </property>
  <property fmtid="{D5CDD505-2E9C-101B-9397-08002B2CF9AE}" pid="3" name="Creator">
    <vt:lpwstr>PDFCreator Version 1.7.3</vt:lpwstr>
  </property>
  <property fmtid="{D5CDD505-2E9C-101B-9397-08002B2CF9AE}" pid="4" name="LastSaved">
    <vt:filetime>2025-05-08T00:00:00Z</vt:filetime>
  </property>
  <property fmtid="{D5CDD505-2E9C-101B-9397-08002B2CF9AE}" pid="5" name="Producer">
    <vt:lpwstr>GPL Ghostscript 9.10</vt:lpwstr>
  </property>
</Properties>
</file>